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5"/>
  </p:notesMasterIdLst>
  <p:sldIdLst>
    <p:sldId id="256" r:id="rId2"/>
    <p:sldId id="258" r:id="rId3"/>
    <p:sldId id="316" r:id="rId4"/>
    <p:sldId id="257" r:id="rId5"/>
    <p:sldId id="311" r:id="rId6"/>
    <p:sldId id="268" r:id="rId7"/>
    <p:sldId id="305" r:id="rId8"/>
    <p:sldId id="269" r:id="rId9"/>
    <p:sldId id="313" r:id="rId10"/>
    <p:sldId id="306" r:id="rId11"/>
    <p:sldId id="307" r:id="rId12"/>
    <p:sldId id="312" r:id="rId13"/>
    <p:sldId id="314" r:id="rId14"/>
    <p:sldId id="270" r:id="rId15"/>
    <p:sldId id="271" r:id="rId16"/>
    <p:sldId id="272" r:id="rId17"/>
    <p:sldId id="308" r:id="rId18"/>
    <p:sldId id="273" r:id="rId19"/>
    <p:sldId id="274" r:id="rId20"/>
    <p:sldId id="297" r:id="rId21"/>
    <p:sldId id="298" r:id="rId22"/>
    <p:sldId id="267" r:id="rId23"/>
    <p:sldId id="275" r:id="rId24"/>
    <p:sldId id="322" r:id="rId25"/>
    <p:sldId id="276" r:id="rId26"/>
    <p:sldId id="277" r:id="rId27"/>
    <p:sldId id="299" r:id="rId28"/>
    <p:sldId id="278" r:id="rId29"/>
    <p:sldId id="323" r:id="rId30"/>
    <p:sldId id="279" r:id="rId31"/>
    <p:sldId id="324" r:id="rId32"/>
    <p:sldId id="280" r:id="rId33"/>
    <p:sldId id="281" r:id="rId34"/>
    <p:sldId id="282" r:id="rId35"/>
    <p:sldId id="319" r:id="rId36"/>
    <p:sldId id="283" r:id="rId37"/>
    <p:sldId id="325" r:id="rId38"/>
    <p:sldId id="285" r:id="rId39"/>
    <p:sldId id="266" r:id="rId40"/>
    <p:sldId id="293" r:id="rId41"/>
    <p:sldId id="294" r:id="rId42"/>
    <p:sldId id="321" r:id="rId43"/>
    <p:sldId id="302" r:id="rId44"/>
    <p:sldId id="296" r:id="rId45"/>
    <p:sldId id="300" r:id="rId46"/>
    <p:sldId id="301" r:id="rId47"/>
    <p:sldId id="320" r:id="rId48"/>
    <p:sldId id="304" r:id="rId49"/>
    <p:sldId id="317" r:id="rId50"/>
    <p:sldId id="318" r:id="rId51"/>
    <p:sldId id="315" r:id="rId52"/>
    <p:sldId id="264" r:id="rId53"/>
    <p:sldId id="265" r:id="rId5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D11B23E6-6046-41DF-9AE3-A56B0F347615}">
          <p14:sldIdLst>
            <p14:sldId id="256"/>
            <p14:sldId id="258"/>
            <p14:sldId id="316"/>
          </p14:sldIdLst>
        </p14:section>
        <p14:section name="eduroam introduction" id="{8432832F-D0D4-4014-ADCE-F29ED607BB5E}">
          <p14:sldIdLst>
            <p14:sldId id="257"/>
            <p14:sldId id="311"/>
            <p14:sldId id="268"/>
            <p14:sldId id="305"/>
            <p14:sldId id="269"/>
            <p14:sldId id="313"/>
            <p14:sldId id="306"/>
            <p14:sldId id="307"/>
            <p14:sldId id="312"/>
            <p14:sldId id="314"/>
            <p14:sldId id="270"/>
            <p14:sldId id="271"/>
            <p14:sldId id="272"/>
            <p14:sldId id="308"/>
            <p14:sldId id="273"/>
            <p14:sldId id="274"/>
            <p14:sldId id="297"/>
            <p14:sldId id="298"/>
          </p14:sldIdLst>
        </p14:section>
        <p14:section name="eduroam server deploment" id="{13B34CD4-42EC-4AA8-89B0-78856A730016}">
          <p14:sldIdLst>
            <p14:sldId id="267"/>
            <p14:sldId id="275"/>
            <p14:sldId id="322"/>
            <p14:sldId id="276"/>
            <p14:sldId id="277"/>
            <p14:sldId id="299"/>
            <p14:sldId id="278"/>
            <p14:sldId id="323"/>
            <p14:sldId id="279"/>
            <p14:sldId id="324"/>
            <p14:sldId id="280"/>
            <p14:sldId id="281"/>
            <p14:sldId id="282"/>
            <p14:sldId id="319"/>
            <p14:sldId id="283"/>
            <p14:sldId id="325"/>
            <p14:sldId id="285"/>
          </p14:sldIdLst>
        </p14:section>
        <p14:section name="Radsecproxy" id="{4A7B83F3-2CA9-444A-9371-FC835E079A35}">
          <p14:sldIdLst>
            <p14:sldId id="266"/>
            <p14:sldId id="293"/>
            <p14:sldId id="294"/>
            <p14:sldId id="321"/>
            <p14:sldId id="302"/>
            <p14:sldId id="296"/>
            <p14:sldId id="300"/>
            <p14:sldId id="301"/>
            <p14:sldId id="320"/>
            <p14:sldId id="304"/>
            <p14:sldId id="317"/>
            <p14:sldId id="318"/>
            <p14:sldId id="315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464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f56628e86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f56628e86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3119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7f5041bab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7f5041bab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2638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Supposed to be on different lines but don’t have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6393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f56628e86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7f56628e86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64464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African</a:t>
            </a:r>
            <a:r>
              <a:rPr lang="en-US" baseline="0" dirty="0" smtClean="0"/>
              <a:t> NRENS can still eduroam without the need for external</a:t>
            </a:r>
          </a:p>
          <a:p>
            <a:r>
              <a:rPr lang="en-US" baseline="0" dirty="0" smtClean="0"/>
              <a:t>Can also remain operation in case of anything happening to the top level RADIUS servers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4854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7f56628e8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7f56628e8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7f5041bab9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7f5041bab9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7f5041bab9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7f5041bab9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7f5041bab9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7f5041bab9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86881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f56628e86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f56628e86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f56628e86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f56628e86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64182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f56628e86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f56628e86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89123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should</a:t>
            </a:r>
            <a:r>
              <a:rPr lang="en-US" baseline="0" dirty="0" smtClean="0"/>
              <a:t> give an explanation to as why you still have to install </a:t>
            </a:r>
            <a:r>
              <a:rPr lang="en-US" baseline="0" dirty="0" err="1" smtClean="0"/>
              <a:t>freeradius-ldap</a:t>
            </a:r>
            <a:r>
              <a:rPr lang="en-US" baseline="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677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Doesn't have other</a:t>
            </a:r>
            <a:r>
              <a:rPr lang="en-US" baseline="0" dirty="0" smtClean="0"/>
              <a:t> DBs yet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162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we have 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127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3862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EB222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8" y="12017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2913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733675" y="140975"/>
            <a:ext cx="1676625" cy="1425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" name="Google Shape;15;p2"/>
          <p:cNvCxnSpPr/>
          <p:nvPr/>
        </p:nvCxnSpPr>
        <p:spPr>
          <a:xfrm>
            <a:off x="27860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6ABE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6;p2"/>
          <p:cNvSpPr txBox="1"/>
          <p:nvPr/>
        </p:nvSpPr>
        <p:spPr>
          <a:xfrm>
            <a:off x="3014125" y="4826075"/>
            <a:ext cx="29928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rgbClr val="26ABE2"/>
                </a:solidFill>
              </a:rPr>
              <a:t>Enabling Research &amp; Education Collaboration</a:t>
            </a:r>
            <a:endParaRPr sz="1000" dirty="0">
              <a:solidFill>
                <a:srgbClr val="26ABE2"/>
              </a:solidFill>
            </a:endParaRPr>
          </a:p>
        </p:txBody>
      </p:sp>
      <p:cxnSp>
        <p:nvCxnSpPr>
          <p:cNvPr id="17" name="Google Shape;17;p2"/>
          <p:cNvCxnSpPr/>
          <p:nvPr/>
        </p:nvCxnSpPr>
        <p:spPr>
          <a:xfrm>
            <a:off x="11096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E319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pic>
        <p:nvPicPr>
          <p:cNvPr id="30" name="Google Shape;3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28125" y="69700"/>
            <a:ext cx="748700" cy="636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" name="Google Shape;31;p4"/>
          <p:cNvCxnSpPr/>
          <p:nvPr/>
        </p:nvCxnSpPr>
        <p:spPr>
          <a:xfrm>
            <a:off x="43862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EB222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2" name="Google Shape;32;p4"/>
          <p:cNvCxnSpPr/>
          <p:nvPr/>
        </p:nvCxnSpPr>
        <p:spPr>
          <a:xfrm>
            <a:off x="27860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6ABE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" name="Google Shape;33;p4"/>
          <p:cNvSpPr txBox="1"/>
          <p:nvPr/>
        </p:nvSpPr>
        <p:spPr>
          <a:xfrm>
            <a:off x="3014125" y="4826075"/>
            <a:ext cx="29928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rgbClr val="26ABE2"/>
                </a:solidFill>
              </a:rPr>
              <a:t>Enabling Research &amp; Education Collaboration</a:t>
            </a:r>
            <a:endParaRPr sz="1000" dirty="0">
              <a:solidFill>
                <a:srgbClr val="26ABE2"/>
              </a:solidFill>
            </a:endParaRPr>
          </a:p>
        </p:txBody>
      </p:sp>
      <p:cxnSp>
        <p:nvCxnSpPr>
          <p:cNvPr id="34" name="Google Shape;34;p4"/>
          <p:cNvCxnSpPr/>
          <p:nvPr/>
        </p:nvCxnSpPr>
        <p:spPr>
          <a:xfrm>
            <a:off x="11096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E319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pic>
        <p:nvPicPr>
          <p:cNvPr id="48" name="Google Shape;48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28125" y="69700"/>
            <a:ext cx="748700" cy="636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" name="Google Shape;49;p6"/>
          <p:cNvCxnSpPr/>
          <p:nvPr/>
        </p:nvCxnSpPr>
        <p:spPr>
          <a:xfrm>
            <a:off x="43862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EB222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0" name="Google Shape;50;p6"/>
          <p:cNvCxnSpPr/>
          <p:nvPr/>
        </p:nvCxnSpPr>
        <p:spPr>
          <a:xfrm>
            <a:off x="27860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6ABE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Google Shape;51;p6"/>
          <p:cNvSpPr txBox="1"/>
          <p:nvPr/>
        </p:nvSpPr>
        <p:spPr>
          <a:xfrm>
            <a:off x="3014125" y="4826075"/>
            <a:ext cx="29928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rgbClr val="26ABE2"/>
                </a:solidFill>
              </a:rPr>
              <a:t>Enabling Research &amp; Education Collaboration</a:t>
            </a:r>
            <a:endParaRPr sz="1000" dirty="0">
              <a:solidFill>
                <a:srgbClr val="26ABE2"/>
              </a:solidFill>
            </a:endParaRPr>
          </a:p>
        </p:txBody>
      </p:sp>
      <p:cxnSp>
        <p:nvCxnSpPr>
          <p:cNvPr id="52" name="Google Shape;52;p6"/>
          <p:cNvCxnSpPr/>
          <p:nvPr/>
        </p:nvCxnSpPr>
        <p:spPr>
          <a:xfrm>
            <a:off x="11096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E319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pic>
        <p:nvPicPr>
          <p:cNvPr id="65" name="Google Shape;65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28125" y="69700"/>
            <a:ext cx="748700" cy="636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" name="Google Shape;66;p8"/>
          <p:cNvCxnSpPr/>
          <p:nvPr/>
        </p:nvCxnSpPr>
        <p:spPr>
          <a:xfrm>
            <a:off x="43862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EB222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7" name="Google Shape;67;p8"/>
          <p:cNvCxnSpPr/>
          <p:nvPr/>
        </p:nvCxnSpPr>
        <p:spPr>
          <a:xfrm>
            <a:off x="27860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6ABE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8" name="Google Shape;68;p8"/>
          <p:cNvSpPr txBox="1"/>
          <p:nvPr/>
        </p:nvSpPr>
        <p:spPr>
          <a:xfrm>
            <a:off x="3014125" y="4826075"/>
            <a:ext cx="29928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rgbClr val="26ABE2"/>
                </a:solidFill>
              </a:rPr>
              <a:t>Enabling Research &amp; Education Collaboration</a:t>
            </a:r>
            <a:endParaRPr sz="1000" dirty="0">
              <a:solidFill>
                <a:srgbClr val="26ABE2"/>
              </a:solidFill>
            </a:endParaRPr>
          </a:p>
        </p:txBody>
      </p:sp>
      <p:cxnSp>
        <p:nvCxnSpPr>
          <p:cNvPr id="69" name="Google Shape;69;p8"/>
          <p:cNvCxnSpPr/>
          <p:nvPr/>
        </p:nvCxnSpPr>
        <p:spPr>
          <a:xfrm>
            <a:off x="11096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E319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D5E3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Google Shape;72;p9"/>
          <p:cNvSpPr txBox="1">
            <a:spLocks noGrp="1"/>
          </p:cNvSpPr>
          <p:nvPr>
            <p:ph type="title"/>
          </p:nvPr>
        </p:nvSpPr>
        <p:spPr>
          <a:xfrm>
            <a:off x="265500" y="15379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ubTitle" idx="1"/>
          </p:nvPr>
        </p:nvSpPr>
        <p:spPr>
          <a:xfrm>
            <a:off x="265500" y="3107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429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pic>
        <p:nvPicPr>
          <p:cNvPr id="76" name="Google Shape;76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615338" y="257550"/>
            <a:ext cx="1345525" cy="114370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7" name="Google Shape;77;p9"/>
          <p:cNvCxnSpPr/>
          <p:nvPr/>
        </p:nvCxnSpPr>
        <p:spPr>
          <a:xfrm>
            <a:off x="6524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EB222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8" name="Google Shape;78;p9"/>
          <p:cNvCxnSpPr/>
          <p:nvPr/>
        </p:nvCxnSpPr>
        <p:spPr>
          <a:xfrm rot="10800000" flipH="1">
            <a:off x="423800" y="4823675"/>
            <a:ext cx="3081600" cy="1200"/>
          </a:xfrm>
          <a:prstGeom prst="straightConnector1">
            <a:avLst/>
          </a:prstGeom>
          <a:noFill/>
          <a:ln w="28575" cap="flat" cmpd="sng">
            <a:solidFill>
              <a:srgbClr val="26ABE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9" name="Google Shape;79;p9"/>
          <p:cNvSpPr txBox="1"/>
          <p:nvPr/>
        </p:nvSpPr>
        <p:spPr>
          <a:xfrm>
            <a:off x="804325" y="4826075"/>
            <a:ext cx="29928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rgbClr val="26ABE2"/>
                </a:solidFill>
              </a:rPr>
              <a:t>Enabling Research &amp; Education Collaboration</a:t>
            </a:r>
            <a:endParaRPr sz="1000" dirty="0">
              <a:solidFill>
                <a:srgbClr val="26ABE2"/>
              </a:solidFill>
            </a:endParaRPr>
          </a:p>
        </p:txBody>
      </p:sp>
      <p:cxnSp>
        <p:nvCxnSpPr>
          <p:cNvPr id="80" name="Google Shape;80;p9"/>
          <p:cNvCxnSpPr/>
          <p:nvPr/>
        </p:nvCxnSpPr>
        <p:spPr>
          <a:xfrm rot="10800000" flipH="1">
            <a:off x="271400" y="4823675"/>
            <a:ext cx="2479500" cy="1200"/>
          </a:xfrm>
          <a:prstGeom prst="straightConnector1">
            <a:avLst/>
          </a:prstGeom>
          <a:noFill/>
          <a:ln w="28575" cap="flat" cmpd="sng">
            <a:solidFill>
              <a:srgbClr val="2E319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pic>
        <p:nvPicPr>
          <p:cNvPr id="100" name="Google Shape;100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28125" y="69700"/>
            <a:ext cx="748700" cy="636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2"/>
          <p:cNvCxnSpPr/>
          <p:nvPr/>
        </p:nvCxnSpPr>
        <p:spPr>
          <a:xfrm>
            <a:off x="43862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EB222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2" name="Google Shape;102;p12"/>
          <p:cNvCxnSpPr/>
          <p:nvPr/>
        </p:nvCxnSpPr>
        <p:spPr>
          <a:xfrm>
            <a:off x="27860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6ABE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3" name="Google Shape;103;p12"/>
          <p:cNvSpPr txBox="1"/>
          <p:nvPr/>
        </p:nvSpPr>
        <p:spPr>
          <a:xfrm>
            <a:off x="3014125" y="4826075"/>
            <a:ext cx="29928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rgbClr val="26ABE2"/>
                </a:solidFill>
              </a:rPr>
              <a:t>Enabling Research &amp; Education Collaboration</a:t>
            </a:r>
            <a:endParaRPr sz="1000" dirty="0">
              <a:solidFill>
                <a:srgbClr val="26ABE2"/>
              </a:solidFill>
            </a:endParaRPr>
          </a:p>
        </p:txBody>
      </p:sp>
      <p:cxnSp>
        <p:nvCxnSpPr>
          <p:cNvPr id="104" name="Google Shape;104;p12"/>
          <p:cNvCxnSpPr/>
          <p:nvPr/>
        </p:nvCxnSpPr>
        <p:spPr>
          <a:xfrm>
            <a:off x="11096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E319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pic>
        <p:nvPicPr>
          <p:cNvPr id="40" name="Google Shape;40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28125" y="69700"/>
            <a:ext cx="748700" cy="636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1" name="Google Shape;41;p5"/>
          <p:cNvCxnSpPr/>
          <p:nvPr/>
        </p:nvCxnSpPr>
        <p:spPr>
          <a:xfrm>
            <a:off x="43862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EB222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2" name="Google Shape;42;p5"/>
          <p:cNvCxnSpPr/>
          <p:nvPr/>
        </p:nvCxnSpPr>
        <p:spPr>
          <a:xfrm>
            <a:off x="27860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6ABE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3" name="Google Shape;43;p5"/>
          <p:cNvSpPr txBox="1"/>
          <p:nvPr/>
        </p:nvSpPr>
        <p:spPr>
          <a:xfrm>
            <a:off x="3014125" y="4826075"/>
            <a:ext cx="29928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rgbClr val="26ABE2"/>
                </a:solidFill>
              </a:rPr>
              <a:t>Enabling Research &amp; Education Collaboration</a:t>
            </a:r>
            <a:endParaRPr sz="1000" dirty="0">
              <a:solidFill>
                <a:srgbClr val="26ABE2"/>
              </a:solidFill>
            </a:endParaRPr>
          </a:p>
        </p:txBody>
      </p:sp>
      <p:cxnSp>
        <p:nvCxnSpPr>
          <p:cNvPr id="44" name="Google Shape;44;p5"/>
          <p:cNvCxnSpPr/>
          <p:nvPr/>
        </p:nvCxnSpPr>
        <p:spPr>
          <a:xfrm>
            <a:off x="11096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E319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32040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415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>
              <a:spcBef>
                <a:spcPts val="16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16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16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pic>
        <p:nvPicPr>
          <p:cNvPr id="57" name="Google Shape;57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28125" y="69700"/>
            <a:ext cx="748700" cy="636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" name="Google Shape;58;p7"/>
          <p:cNvCxnSpPr/>
          <p:nvPr/>
        </p:nvCxnSpPr>
        <p:spPr>
          <a:xfrm>
            <a:off x="43862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EB222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7"/>
          <p:cNvCxnSpPr/>
          <p:nvPr/>
        </p:nvCxnSpPr>
        <p:spPr>
          <a:xfrm>
            <a:off x="27860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6ABE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" name="Google Shape;60;p7"/>
          <p:cNvSpPr txBox="1"/>
          <p:nvPr/>
        </p:nvSpPr>
        <p:spPr>
          <a:xfrm>
            <a:off x="3014125" y="4826075"/>
            <a:ext cx="29928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rgbClr val="26ABE2"/>
                </a:solidFill>
              </a:rPr>
              <a:t>Enabling Research &amp; Education Collaboration</a:t>
            </a:r>
            <a:endParaRPr sz="1000" dirty="0">
              <a:solidFill>
                <a:srgbClr val="26ABE2"/>
              </a:solidFill>
            </a:endParaRPr>
          </a:p>
        </p:txBody>
      </p:sp>
      <p:cxnSp>
        <p:nvCxnSpPr>
          <p:cNvPr id="61" name="Google Shape;61;p7"/>
          <p:cNvCxnSpPr/>
          <p:nvPr/>
        </p:nvCxnSpPr>
        <p:spPr>
          <a:xfrm>
            <a:off x="11096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E319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1431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0"/>
          <p:cNvSpPr txBox="1">
            <a:spLocks noGrp="1"/>
          </p:cNvSpPr>
          <p:nvPr>
            <p:ph type="body" idx="1"/>
          </p:nvPr>
        </p:nvSpPr>
        <p:spPr>
          <a:xfrm>
            <a:off x="311700" y="41543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  <p:pic>
        <p:nvPicPr>
          <p:cNvPr id="84" name="Google Shape;84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28125" y="69700"/>
            <a:ext cx="748700" cy="636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5" name="Google Shape;85;p10"/>
          <p:cNvCxnSpPr/>
          <p:nvPr/>
        </p:nvCxnSpPr>
        <p:spPr>
          <a:xfrm>
            <a:off x="43862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EB222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6" name="Google Shape;86;p10"/>
          <p:cNvCxnSpPr/>
          <p:nvPr/>
        </p:nvCxnSpPr>
        <p:spPr>
          <a:xfrm>
            <a:off x="27860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6ABE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7" name="Google Shape;87;p10"/>
          <p:cNvSpPr txBox="1"/>
          <p:nvPr/>
        </p:nvSpPr>
        <p:spPr>
          <a:xfrm>
            <a:off x="3014125" y="4826075"/>
            <a:ext cx="2992800" cy="2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rgbClr val="26ABE2"/>
                </a:solidFill>
              </a:rPr>
              <a:t>Enabling Research &amp; Education Collaboration</a:t>
            </a:r>
            <a:endParaRPr sz="1000" dirty="0">
              <a:solidFill>
                <a:srgbClr val="26ABE2"/>
              </a:solidFill>
            </a:endParaRPr>
          </a:p>
        </p:txBody>
      </p:sp>
      <p:cxnSp>
        <p:nvCxnSpPr>
          <p:cNvPr id="88" name="Google Shape;88;p10"/>
          <p:cNvCxnSpPr/>
          <p:nvPr/>
        </p:nvCxnSpPr>
        <p:spPr>
          <a:xfrm>
            <a:off x="1109600" y="4824875"/>
            <a:ext cx="3660000" cy="0"/>
          </a:xfrm>
          <a:prstGeom prst="straightConnector1">
            <a:avLst/>
          </a:prstGeom>
          <a:noFill/>
          <a:ln w="28575" cap="flat" cmpd="sng">
            <a:solidFill>
              <a:srgbClr val="2E319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1156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2800"/>
              <a:buNone/>
              <a:defRPr sz="2800">
                <a:solidFill>
                  <a:srgbClr val="2E319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1800"/>
              <a:buChar char="●"/>
              <a:defRPr sz="1800">
                <a:solidFill>
                  <a:srgbClr val="2E3192"/>
                </a:solidFill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2E3192"/>
              </a:buClr>
              <a:buSzPts val="1400"/>
              <a:buChar char="○"/>
              <a:defRPr>
                <a:solidFill>
                  <a:srgbClr val="2E3192"/>
                </a:solidFill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2E3192"/>
              </a:buClr>
              <a:buSzPts val="1400"/>
              <a:buChar char="■"/>
              <a:defRPr>
                <a:solidFill>
                  <a:srgbClr val="2E3192"/>
                </a:solidFill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2E3192"/>
              </a:buClr>
              <a:buSzPts val="1400"/>
              <a:buChar char="●"/>
              <a:defRPr>
                <a:solidFill>
                  <a:srgbClr val="2E3192"/>
                </a:solidFill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2E3192"/>
              </a:buClr>
              <a:buSzPts val="1400"/>
              <a:buChar char="○"/>
              <a:defRPr>
                <a:solidFill>
                  <a:srgbClr val="2E3192"/>
                </a:solidFill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2E3192"/>
              </a:buClr>
              <a:buSzPts val="1400"/>
              <a:buChar char="■"/>
              <a:defRPr>
                <a:solidFill>
                  <a:srgbClr val="2E3192"/>
                </a:solidFill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2E3192"/>
              </a:buClr>
              <a:buSzPts val="1400"/>
              <a:buChar char="●"/>
              <a:defRPr>
                <a:solidFill>
                  <a:srgbClr val="2E3192"/>
                </a:solidFill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2E3192"/>
              </a:buClr>
              <a:buSzPts val="1400"/>
              <a:buChar char="○"/>
              <a:defRPr>
                <a:solidFill>
                  <a:srgbClr val="2E3192"/>
                </a:solidFill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2E3192"/>
              </a:buClr>
              <a:buSzPts val="1400"/>
              <a:buChar char="■"/>
              <a:defRPr>
                <a:solidFill>
                  <a:srgbClr val="2E319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2" r:id="rId3"/>
    <p:sldLayoutId id="2147483654" r:id="rId4"/>
    <p:sldLayoutId id="2147483655" r:id="rId5"/>
    <p:sldLayoutId id="2147483658" r:id="rId6"/>
    <p:sldLayoutId id="2147483660" r:id="rId7"/>
    <p:sldLayoutId id="2147483661" r:id="rId8"/>
    <p:sldLayoutId id="2147483662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ssemanda@renu.ac.u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ystems@renu.ac.ug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RENUUG/eduroamId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geant.org/display/H2eduroam/freeradius-sp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adsecproxy.github.io/radsecproxy.conf.html" TargetMode="External"/><Relationship Id="rId4" Type="http://schemas.openxmlformats.org/officeDocument/2006/relationships/hyperlink" Target="https://wiki.geant.org/pages/viewpage.action?pageId=121346324" TargetMode="Externa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ystems@renu.ac.u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"/>
          <p:cNvSpPr txBox="1">
            <a:spLocks noGrp="1"/>
          </p:cNvSpPr>
          <p:nvPr>
            <p:ph type="ctrTitle"/>
          </p:nvPr>
        </p:nvSpPr>
        <p:spPr>
          <a:xfrm>
            <a:off x="311708" y="12017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</a:t>
            </a:r>
            <a:r>
              <a:rPr lang="en-US" dirty="0" smtClean="0"/>
              <a:t>duroam series</a:t>
            </a:r>
            <a:endParaRPr dirty="0"/>
          </a:p>
        </p:txBody>
      </p:sp>
      <p:sp>
        <p:nvSpPr>
          <p:cNvPr id="110" name="Google Shape;110;p13"/>
          <p:cNvSpPr txBox="1">
            <a:spLocks noGrp="1"/>
          </p:cNvSpPr>
          <p:nvPr>
            <p:ph type="subTitle" idx="1"/>
          </p:nvPr>
        </p:nvSpPr>
        <p:spPr>
          <a:xfrm>
            <a:off x="311700" y="32913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 smtClean="0"/>
              <a:t>Installation and Configuration of eduroam server and FLR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Provider ( SP 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RADIUS server</a:t>
            </a:r>
          </a:p>
          <a:p>
            <a:r>
              <a:rPr lang="en-US" dirty="0" smtClean="0"/>
              <a:t>Forwards requests from APs to other RADIUS servers(IdP or FLR)</a:t>
            </a:r>
          </a:p>
          <a:p>
            <a:r>
              <a:rPr lang="en-US" dirty="0" smtClean="0"/>
              <a:t>As well as returning Access-Accept/</a:t>
            </a:r>
            <a:r>
              <a:rPr lang="en-US" dirty="0" err="1" smtClean="0"/>
              <a:t>Aeject</a:t>
            </a:r>
            <a:r>
              <a:rPr lang="en-US" dirty="0" smtClean="0"/>
              <a:t> back to the AP</a:t>
            </a:r>
          </a:p>
          <a:p>
            <a:r>
              <a:rPr lang="en-US" dirty="0" smtClean="0"/>
              <a:t>Examples include; FreeRADIUS3, daloRADIUS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28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Provider ( IdP 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Sometimes referred to as </a:t>
            </a:r>
            <a:r>
              <a:rPr lang="en-US" dirty="0" err="1" smtClean="0"/>
              <a:t>home_server</a:t>
            </a:r>
            <a:endParaRPr lang="en-US" dirty="0" smtClean="0"/>
          </a:p>
          <a:p>
            <a:r>
              <a:rPr lang="en-US" dirty="0" smtClean="0"/>
              <a:t>Receives requests from other RADIUS or proxy servers</a:t>
            </a:r>
          </a:p>
          <a:p>
            <a:r>
              <a:rPr lang="en-US" dirty="0" smtClean="0"/>
              <a:t>Checks and authenticates the user in the request using a user database(IMS) it is configured to connect to </a:t>
            </a:r>
          </a:p>
          <a:p>
            <a:r>
              <a:rPr lang="en-US" dirty="0" smtClean="0"/>
              <a:t>Returns Access-Accept/Reject </a:t>
            </a:r>
          </a:p>
        </p:txBody>
      </p:sp>
    </p:spTree>
    <p:extLst>
      <p:ext uri="{BB962C8B-B14F-4D97-AF65-F5344CB8AC3E}">
        <p14:creationId xmlns:p14="http://schemas.microsoft.com/office/powerpoint/2010/main" val="703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Management System ( IMS 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Fancy title</a:t>
            </a:r>
          </a:p>
          <a:p>
            <a:r>
              <a:rPr lang="en-US" dirty="0" smtClean="0"/>
              <a:t>Sometimes referred to as Identity Management (IDM)</a:t>
            </a:r>
          </a:p>
          <a:p>
            <a:r>
              <a:rPr lang="en-US" dirty="0" smtClean="0"/>
              <a:t>One or set of tools which manage user life cycle</a:t>
            </a:r>
          </a:p>
          <a:p>
            <a:r>
              <a:rPr lang="en-US" dirty="0" smtClean="0"/>
              <a:t>Can range from text files, excel documents all the way to Active Directory/Directory service</a:t>
            </a:r>
          </a:p>
          <a:p>
            <a:r>
              <a:rPr lang="en-US" dirty="0" smtClean="0"/>
              <a:t>IdP authenticates users by checking from any IMS its configured to connect to </a:t>
            </a:r>
          </a:p>
          <a:p>
            <a:r>
              <a:rPr lang="en-US" dirty="0" smtClean="0"/>
              <a:t>Another term: Identity and Access Management (IAM)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5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Text files</a:t>
            </a:r>
          </a:p>
          <a:p>
            <a:r>
              <a:rPr lang="en-US" dirty="0" smtClean="0"/>
              <a:t>Excel Sheet</a:t>
            </a:r>
          </a:p>
          <a:p>
            <a:r>
              <a:rPr lang="en-US" dirty="0" smtClean="0"/>
              <a:t>SQL Databases</a:t>
            </a:r>
          </a:p>
          <a:p>
            <a:r>
              <a:rPr lang="en-US" dirty="0" smtClean="0"/>
              <a:t>FreeIPA</a:t>
            </a:r>
          </a:p>
          <a:p>
            <a:r>
              <a:rPr lang="en-US" dirty="0" smtClean="0"/>
              <a:t>Windows Active Directory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700" y="723900"/>
            <a:ext cx="4622800" cy="3467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18100" y="4305300"/>
            <a:ext cx="33393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Source: https://wxbcyber.com/user-lifecycle-management.php</a:t>
            </a:r>
          </a:p>
        </p:txBody>
      </p:sp>
    </p:spTree>
    <p:extLst>
      <p:ext uri="{BB962C8B-B14F-4D97-AF65-F5344CB8AC3E}">
        <p14:creationId xmlns:p14="http://schemas.microsoft.com/office/powerpoint/2010/main" val="373538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duroam - proxying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Local authentications handled by server</a:t>
            </a:r>
          </a:p>
          <a:p>
            <a:r>
              <a:rPr lang="en-US" dirty="0" smtClean="0"/>
              <a:t>External authentications are proxied out to their home server</a:t>
            </a:r>
          </a:p>
          <a:p>
            <a:r>
              <a:rPr lang="en-US" dirty="0" smtClean="0"/>
              <a:t>Connections in between involve proxy server</a:t>
            </a:r>
          </a:p>
          <a:p>
            <a:r>
              <a:rPr lang="en-US" dirty="0" smtClean="0"/>
              <a:t>These servers include FLR and TLR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1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Federation Level Radius ( FLR 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Federation Level RADIUS</a:t>
            </a:r>
          </a:p>
          <a:p>
            <a:r>
              <a:rPr lang="en-US" dirty="0" smtClean="0"/>
              <a:t>Responsible for at least one top-level domain</a:t>
            </a:r>
          </a:p>
          <a:p>
            <a:pPr lvl="1"/>
            <a:r>
              <a:rPr lang="en-US" dirty="0" smtClean="0"/>
              <a:t>E.g. *.ug for Uganda</a:t>
            </a:r>
          </a:p>
          <a:p>
            <a:r>
              <a:rPr lang="en-US" dirty="0" smtClean="0"/>
              <a:t>Connects eduroam servers together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9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Confederation top-level RADIUS </a:t>
            </a:r>
            <a:r>
              <a:rPr lang="en-US" dirty="0" smtClean="0"/>
              <a:t>server ( TLR 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Confederation top-level RADIUS server</a:t>
            </a:r>
          </a:p>
          <a:p>
            <a:r>
              <a:rPr lang="en-US" dirty="0" smtClean="0"/>
              <a:t>Connects FLRs together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7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eduroam - Technically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67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eduroam - Technically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Mobile devices save a connection profile for each SSID</a:t>
            </a:r>
          </a:p>
          <a:p>
            <a:r>
              <a:rPr lang="en-US" dirty="0" smtClean="0"/>
              <a:t>Research networks agreed to use an SSID “eduroam”</a:t>
            </a:r>
          </a:p>
          <a:p>
            <a:r>
              <a:rPr lang="en-US" dirty="0" smtClean="0"/>
              <a:t>This SSID is similar across the globe and uses WPA2-Enterprise</a:t>
            </a:r>
          </a:p>
          <a:p>
            <a:r>
              <a:rPr lang="en-US" dirty="0" smtClean="0"/>
              <a:t>The mobile device will connect to SSID in the same way as always when it detects using the saved profile</a:t>
            </a:r>
          </a:p>
          <a:p>
            <a:r>
              <a:rPr lang="en-US" dirty="0" smtClean="0"/>
              <a:t>A network of RADIUS servers ensures that the same profile works by proxying it back to the home IdP which authenticates the 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57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other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28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Introduction</a:t>
            </a:r>
            <a:endParaRPr dirty="0"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Derrick Ssemanda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dirty="0" smtClean="0"/>
              <a:t>Systems and Software Engineer 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dirty="0" smtClean="0"/>
              <a:t>Research and Education Network for Uganda (RENU)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dirty="0" smtClean="0"/>
              <a:t>Email</a:t>
            </a:r>
          </a:p>
          <a:p>
            <a:pPr lvl="1" indent="-381000">
              <a:spcBef>
                <a:spcPts val="0"/>
              </a:spcBef>
              <a:buSzPts val="2400"/>
              <a:buChar char="●"/>
            </a:pPr>
            <a:r>
              <a:rPr lang="en-GB" dirty="0" smtClean="0">
                <a:hlinkClick r:id="rId3"/>
              </a:rPr>
              <a:t>dssemanda@renu.ac.ug</a:t>
            </a:r>
            <a:endParaRPr lang="en-GB" dirty="0" smtClean="0"/>
          </a:p>
          <a:p>
            <a:pPr lvl="1" indent="-381000">
              <a:spcBef>
                <a:spcPts val="0"/>
              </a:spcBef>
              <a:buSzPts val="2400"/>
              <a:buChar char="●"/>
            </a:pPr>
            <a:r>
              <a:rPr lang="en-GB" dirty="0" smtClean="0">
                <a:hlinkClick r:id="rId4"/>
              </a:rPr>
              <a:t>systems@renu.ac.ug</a:t>
            </a:r>
            <a:endParaRPr dirty="0"/>
          </a:p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Network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dirty="0" smtClean="0"/>
              <a:t>L3 Network</a:t>
            </a:r>
          </a:p>
          <a:p>
            <a:pPr marL="7620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dirty="0" smtClean="0"/>
              <a:t>RADIUS network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655625"/>
            <a:ext cx="3973512" cy="304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2050" y="1655625"/>
            <a:ext cx="36195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67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DNS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DNS </a:t>
            </a:r>
          </a:p>
          <a:p>
            <a:pPr marL="76200" indent="0"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RADIUS</a:t>
            </a:r>
          </a:p>
          <a:p>
            <a:pPr marL="76200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9433" y="1538226"/>
            <a:ext cx="3317148" cy="28508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547" y="1538226"/>
            <a:ext cx="3639902" cy="291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26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"/>
          <p:cNvSpPr txBox="1">
            <a:spLocks noGrp="1"/>
          </p:cNvSpPr>
          <p:nvPr>
            <p:ph type="title"/>
          </p:nvPr>
        </p:nvSpPr>
        <p:spPr>
          <a:xfrm>
            <a:off x="265500" y="15379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eduroam </a:t>
            </a:r>
            <a:endParaRPr dirty="0"/>
          </a:p>
        </p:txBody>
      </p:sp>
      <p:sp>
        <p:nvSpPr>
          <p:cNvPr id="116" name="Google Shape;116;p14"/>
          <p:cNvSpPr txBox="1">
            <a:spLocks noGrp="1"/>
          </p:cNvSpPr>
          <p:nvPr>
            <p:ph type="subTitle" idx="1"/>
          </p:nvPr>
        </p:nvSpPr>
        <p:spPr>
          <a:xfrm>
            <a:off x="265500" y="3107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Deployment with FreeRADIUS3</a:t>
            </a:r>
            <a:endParaRPr dirty="0"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Outline</a:t>
            </a:r>
            <a:endParaRPr dirty="0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Introduction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Structure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dirty="0" smtClean="0"/>
              <a:t>Deployment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dirty="0" smtClean="0"/>
              <a:t>Testing and Troubleshooting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4765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- </a:t>
            </a:r>
            <a:r>
              <a:rPr lang="en-US" dirty="0" err="1" smtClean="0"/>
              <a:t>freeRADIUS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popular RADIUS server</a:t>
            </a:r>
          </a:p>
          <a:p>
            <a:r>
              <a:rPr lang="en-US" dirty="0" err="1" smtClean="0"/>
              <a:t>Opensource</a:t>
            </a:r>
            <a:endParaRPr lang="en-US" dirty="0" smtClean="0"/>
          </a:p>
          <a:p>
            <a:r>
              <a:rPr lang="en-US" dirty="0" smtClean="0"/>
              <a:t>Scalable </a:t>
            </a:r>
          </a:p>
          <a:p>
            <a:r>
              <a:rPr lang="en-US" dirty="0" smtClean="0"/>
              <a:t>Feature rich</a:t>
            </a:r>
          </a:p>
          <a:p>
            <a:r>
              <a:rPr lang="en-US" dirty="0" smtClean="0"/>
              <a:t>Supports virtual sites</a:t>
            </a:r>
          </a:p>
        </p:txBody>
      </p:sp>
    </p:spTree>
    <p:extLst>
      <p:ext uri="{BB962C8B-B14F-4D97-AF65-F5344CB8AC3E}">
        <p14:creationId xmlns:p14="http://schemas.microsoft.com/office/powerpoint/2010/main" val="303230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Similar to </a:t>
            </a:r>
            <a:r>
              <a:rPr lang="en-US" dirty="0" smtClean="0"/>
              <a:t>Apache2</a:t>
            </a:r>
            <a:endParaRPr lang="en-US" dirty="0" smtClean="0"/>
          </a:p>
          <a:p>
            <a:r>
              <a:rPr lang="en-US" dirty="0" smtClean="0"/>
              <a:t>Mods-enabled symlink used </a:t>
            </a:r>
            <a:r>
              <a:rPr lang="en-US" dirty="0" smtClean="0"/>
              <a:t>modules </a:t>
            </a:r>
            <a:r>
              <a:rPr lang="en-US" dirty="0" smtClean="0"/>
              <a:t>from mods-enabled</a:t>
            </a:r>
          </a:p>
          <a:p>
            <a:r>
              <a:rPr lang="en-US" dirty="0" smtClean="0"/>
              <a:t>Same applies to sites</a:t>
            </a:r>
          </a:p>
          <a:p>
            <a:r>
              <a:rPr lang="en-US" dirty="0" smtClean="0"/>
              <a:t>Accepts connections from NAS mentioned in clients.conf</a:t>
            </a:r>
          </a:p>
          <a:p>
            <a:r>
              <a:rPr lang="en-US" dirty="0" smtClean="0"/>
              <a:t>Proxies requests according to the proxy.conf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64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– Core </a:t>
            </a:r>
            <a:r>
              <a:rPr lang="en-US" dirty="0" err="1" smtClean="0"/>
              <a:t>config</a:t>
            </a:r>
            <a:r>
              <a:rPr lang="en-US" dirty="0" smtClean="0"/>
              <a:t> files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radiusd.conf</a:t>
            </a:r>
            <a:endParaRPr lang="en-US" dirty="0" smtClean="0"/>
          </a:p>
          <a:p>
            <a:r>
              <a:rPr lang="en-US" dirty="0" err="1" smtClean="0"/>
              <a:t>Clients.conf</a:t>
            </a:r>
            <a:endParaRPr lang="en-US" dirty="0" smtClean="0"/>
          </a:p>
          <a:p>
            <a:r>
              <a:rPr lang="en-US" dirty="0" err="1" smtClean="0"/>
              <a:t>Proxy.conf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ites-enabled</a:t>
            </a:r>
            <a:r>
              <a:rPr lang="en-US" dirty="0" smtClean="0"/>
              <a:t>/*</a:t>
            </a:r>
          </a:p>
          <a:p>
            <a:r>
              <a:rPr lang="en-US" dirty="0"/>
              <a:t>m</a:t>
            </a:r>
            <a:r>
              <a:rPr lang="en-US" dirty="0" smtClean="0"/>
              <a:t>ods-enabled</a:t>
            </a:r>
            <a:r>
              <a:rPr lang="en-US" dirty="0" smtClean="0"/>
              <a:t>/*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– radiusd.conf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7206700" cy="3416400"/>
          </a:xfrm>
        </p:spPr>
        <p:txBody>
          <a:bodyPr/>
          <a:lstStyle/>
          <a:p>
            <a:r>
              <a:rPr lang="en-US" dirty="0" smtClean="0"/>
              <a:t>Reading </a:t>
            </a:r>
            <a:r>
              <a:rPr lang="en-US" dirty="0" err="1" smtClean="0"/>
              <a:t>freeRADIUS</a:t>
            </a:r>
            <a:r>
              <a:rPr lang="en-US" dirty="0" smtClean="0"/>
              <a:t> </a:t>
            </a:r>
            <a:r>
              <a:rPr lang="en-US" dirty="0" err="1" smtClean="0"/>
              <a:t>configs</a:t>
            </a:r>
            <a:r>
              <a:rPr lang="en-US" dirty="0" smtClean="0"/>
              <a:t> starts here</a:t>
            </a:r>
          </a:p>
          <a:p>
            <a:r>
              <a:rPr lang="en-US" dirty="0" smtClean="0"/>
              <a:t>Defines the configuration parameters for the server</a:t>
            </a:r>
          </a:p>
          <a:p>
            <a:r>
              <a:rPr lang="en-US" dirty="0" smtClean="0"/>
              <a:t>Includes references to all other </a:t>
            </a:r>
            <a:r>
              <a:rPr lang="en-US" dirty="0" err="1" smtClean="0"/>
              <a:t>config</a:t>
            </a:r>
            <a:r>
              <a:rPr lang="en-US" dirty="0" smtClean="0"/>
              <a:t>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54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– clients.conf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3574500" cy="3416400"/>
          </a:xfrm>
        </p:spPr>
        <p:txBody>
          <a:bodyPr/>
          <a:lstStyle/>
          <a:p>
            <a:r>
              <a:rPr lang="en-US" dirty="0" smtClean="0"/>
              <a:t>APs which connect to the RADIUS are added here</a:t>
            </a:r>
          </a:p>
          <a:p>
            <a:r>
              <a:rPr lang="en-US" dirty="0" smtClean="0"/>
              <a:t>Defines necessary information to configure a RADIUS client (AP)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3759" r="13078" b="4658"/>
          <a:stretch/>
        </p:blipFill>
        <p:spPr>
          <a:xfrm>
            <a:off x="4400549" y="1409700"/>
            <a:ext cx="4321603" cy="250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2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– </a:t>
            </a:r>
            <a:r>
              <a:rPr lang="en-US" dirty="0" err="1" smtClean="0"/>
              <a:t>proxy.conf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RADIUS proxies are mentioned here</a:t>
            </a:r>
          </a:p>
          <a:p>
            <a:r>
              <a:rPr lang="en-US" dirty="0" smtClean="0"/>
              <a:t>In a similar way, decisions on which proxy server to send a request from a realm is also specifies here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7245" y="211187"/>
            <a:ext cx="3232000" cy="435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42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– </a:t>
            </a:r>
            <a:r>
              <a:rPr lang="en-US" dirty="0" err="1" smtClean="0"/>
              <a:t>proxy.conf</a:t>
            </a:r>
            <a:r>
              <a:rPr lang="en-US" dirty="0" smtClean="0"/>
              <a:t> Cont’d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Proxy servers are defined as ‘</a:t>
            </a:r>
            <a:r>
              <a:rPr lang="en-US" dirty="0" err="1" smtClean="0"/>
              <a:t>home_server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And they forward to realms/domains as per the configuration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67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About this presentation</a:t>
            </a:r>
            <a:endParaRPr dirty="0"/>
          </a:p>
        </p:txBody>
      </p:sp>
      <p:sp>
        <p:nvSpPr>
          <p:cNvPr id="123" name="Google Shape;123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Installing and configuration of eduroam server and Federation Level Radius (FLR)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Brief introduction to some concepts. 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All of them as technical as possible</a:t>
            </a:r>
            <a:endParaRPr lang="en-US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All in relatively easy and relatable terms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Sorry – It has less politics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Also included; Proposed consideration for an African CTLR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690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– sites-enabled/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Stores virtual sites </a:t>
            </a:r>
          </a:p>
          <a:p>
            <a:r>
              <a:rPr lang="en-US" dirty="0" smtClean="0"/>
              <a:t>These </a:t>
            </a:r>
            <a:r>
              <a:rPr lang="en-US" dirty="0" err="1" smtClean="0"/>
              <a:t>symlink</a:t>
            </a:r>
            <a:r>
              <a:rPr lang="en-US" dirty="0" smtClean="0"/>
              <a:t> to sites-available</a:t>
            </a:r>
          </a:p>
          <a:p>
            <a:r>
              <a:rPr lang="en-US" dirty="0" smtClean="0"/>
              <a:t>eduroam is configured here, as well as eduroam-inner-tunnel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 – sites-enabled/virtual-site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Defines a server.</a:t>
            </a:r>
          </a:p>
          <a:p>
            <a:r>
              <a:rPr lang="en-US" dirty="0" smtClean="0"/>
              <a:t>Within the server, it defines the subsections</a:t>
            </a:r>
          </a:p>
          <a:p>
            <a:r>
              <a:rPr lang="en-US" dirty="0" smtClean="0"/>
              <a:t>Then places mods within a subsection</a:t>
            </a:r>
          </a:p>
          <a:p>
            <a:r>
              <a:rPr lang="en-US" dirty="0" smtClean="0"/>
              <a:t>In each subsection, the modules are run in order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2401" y="1152475"/>
            <a:ext cx="3999900" cy="3489084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7620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3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– </a:t>
            </a:r>
            <a:r>
              <a:rPr lang="en-US" dirty="0" smtClean="0"/>
              <a:t>mods-enabled</a:t>
            </a:r>
            <a:r>
              <a:rPr lang="en-US" dirty="0" smtClean="0"/>
              <a:t>/*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Files </a:t>
            </a:r>
            <a:r>
              <a:rPr lang="en-US" dirty="0" err="1" smtClean="0"/>
              <a:t>symlink</a:t>
            </a:r>
            <a:r>
              <a:rPr lang="en-US" dirty="0" smtClean="0"/>
              <a:t> to mods-available</a:t>
            </a:r>
          </a:p>
          <a:p>
            <a:r>
              <a:rPr lang="en-US" dirty="0"/>
              <a:t>Contains modules used by the virtual site</a:t>
            </a:r>
          </a:p>
          <a:p>
            <a:r>
              <a:rPr lang="en-US" dirty="0" smtClean="0"/>
              <a:t>Each module is made up of a module name and can contain either zero or </a:t>
            </a:r>
            <a:r>
              <a:rPr lang="en-US" dirty="0" smtClean="0"/>
              <a:t>more </a:t>
            </a:r>
            <a:r>
              <a:rPr lang="en-US" dirty="0" smtClean="0"/>
              <a:t>variables definitions</a:t>
            </a:r>
          </a:p>
          <a:p>
            <a:r>
              <a:rPr lang="en-US" dirty="0"/>
              <a:t>Modules are loaded into a virtual site </a:t>
            </a:r>
            <a:r>
              <a:rPr lang="en-US" dirty="0" smtClean="0"/>
              <a:t>by listing them in a subsection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7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– mods-enabled/module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module is built from </a:t>
            </a:r>
            <a:r>
              <a:rPr lang="en-US" dirty="0" err="1" smtClean="0"/>
              <a:t>rlm_module</a:t>
            </a:r>
            <a:endParaRPr lang="en-US" dirty="0" smtClean="0"/>
          </a:p>
          <a:p>
            <a:r>
              <a:rPr lang="en-US" dirty="0" smtClean="0"/>
              <a:t>Files here are enabled files containing variables for the modules</a:t>
            </a:r>
          </a:p>
          <a:p>
            <a:r>
              <a:rPr lang="en-US" dirty="0" smtClean="0"/>
              <a:t>Each file normally contains variables for one module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1600" y="1152475"/>
            <a:ext cx="4215560" cy="341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36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- Requirements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Ubuntu 18 server with access to the internet</a:t>
            </a:r>
          </a:p>
        </p:txBody>
      </p:sp>
    </p:spTree>
    <p:extLst>
      <p:ext uri="{BB962C8B-B14F-4D97-AF65-F5344CB8AC3E}">
        <p14:creationId xmlns:p14="http://schemas.microsoft.com/office/powerpoint/2010/main" val="219957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Clone git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github.com/RENUUG/eduroamIdP</a:t>
            </a:r>
            <a:endParaRPr lang="en-US" dirty="0" smtClean="0"/>
          </a:p>
          <a:p>
            <a:r>
              <a:rPr lang="en-US" dirty="0" smtClean="0"/>
              <a:t>Copy paste template, clients, secrets and inventory</a:t>
            </a:r>
          </a:p>
          <a:p>
            <a:r>
              <a:rPr lang="en-US" dirty="0" smtClean="0"/>
              <a:t>Edit radius_flr.yml</a:t>
            </a:r>
          </a:p>
          <a:p>
            <a:r>
              <a:rPr lang="en-US" dirty="0" smtClean="0"/>
              <a:t>Run 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71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75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 Through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98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 Tips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 and confirm that </a:t>
            </a:r>
            <a:r>
              <a:rPr lang="en-US" dirty="0" smtClean="0"/>
              <a:t>indentation is </a:t>
            </a:r>
            <a:r>
              <a:rPr lang="en-US" dirty="0" smtClean="0"/>
              <a:t>okay</a:t>
            </a:r>
          </a:p>
          <a:p>
            <a:r>
              <a:rPr lang="en-US" dirty="0" smtClean="0"/>
              <a:t>Run the command “freeradius –X”</a:t>
            </a:r>
          </a:p>
          <a:p>
            <a:pPr lvl="1"/>
            <a:r>
              <a:rPr lang="en-US" dirty="0" smtClean="0"/>
              <a:t>This informs you where the errors are arising from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87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"/>
          <p:cNvSpPr txBox="1">
            <a:spLocks noGrp="1"/>
          </p:cNvSpPr>
          <p:nvPr>
            <p:ph type="title"/>
          </p:nvPr>
        </p:nvSpPr>
        <p:spPr>
          <a:xfrm>
            <a:off x="265500" y="15379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FLR server</a:t>
            </a:r>
            <a:endParaRPr dirty="0"/>
          </a:p>
        </p:txBody>
      </p:sp>
      <p:sp>
        <p:nvSpPr>
          <p:cNvPr id="116" name="Google Shape;116;p14"/>
          <p:cNvSpPr txBox="1">
            <a:spLocks noGrp="1"/>
          </p:cNvSpPr>
          <p:nvPr>
            <p:ph type="subTitle" idx="1"/>
          </p:nvPr>
        </p:nvSpPr>
        <p:spPr>
          <a:xfrm>
            <a:off x="265500" y="3107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Deployment with radsecproxy</a:t>
            </a:r>
            <a:endParaRPr dirty="0"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Outline</a:t>
            </a:r>
            <a:endParaRPr dirty="0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●"/>
            </a:pPr>
            <a:r>
              <a:rPr lang="en-GB" dirty="0" smtClean="0"/>
              <a:t>Introduction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dirty="0" smtClean="0"/>
              <a:t>Structure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dirty="0" smtClean="0"/>
              <a:t>Deployment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dirty="0" smtClean="0"/>
              <a:t>Testing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68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"/>
          <p:cNvSpPr txBox="1">
            <a:spLocks noGrp="1"/>
          </p:cNvSpPr>
          <p:nvPr>
            <p:ph type="title"/>
          </p:nvPr>
        </p:nvSpPr>
        <p:spPr>
          <a:xfrm>
            <a:off x="265500" y="15379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eduroam</a:t>
            </a:r>
            <a:endParaRPr dirty="0"/>
          </a:p>
        </p:txBody>
      </p:sp>
      <p:sp>
        <p:nvSpPr>
          <p:cNvPr id="116" name="Google Shape;116;p14"/>
          <p:cNvSpPr txBox="1">
            <a:spLocks noGrp="1"/>
          </p:cNvSpPr>
          <p:nvPr>
            <p:ph type="subTitle" idx="1"/>
          </p:nvPr>
        </p:nvSpPr>
        <p:spPr>
          <a:xfrm>
            <a:off x="265500" y="3107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Basic introduction</a:t>
            </a:r>
            <a:endParaRPr dirty="0"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Outline</a:t>
            </a:r>
            <a:endParaRPr dirty="0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Introduction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Terminology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dirty="0" smtClean="0"/>
              <a:t>General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dirty="0" smtClean="0"/>
              <a:t>eduroam - technically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Comparison with other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Generic RADIUS proxy</a:t>
            </a:r>
          </a:p>
          <a:p>
            <a:r>
              <a:rPr lang="en-US" dirty="0" smtClean="0"/>
              <a:t>Flexible</a:t>
            </a:r>
          </a:p>
          <a:p>
            <a:r>
              <a:rPr lang="en-US" dirty="0" smtClean="0"/>
              <a:t>Small</a:t>
            </a:r>
          </a:p>
          <a:p>
            <a:r>
              <a:rPr lang="en-US" dirty="0"/>
              <a:t>E</a:t>
            </a:r>
            <a:r>
              <a:rPr lang="en-US" dirty="0" smtClean="0"/>
              <a:t>fficient </a:t>
            </a:r>
          </a:p>
          <a:p>
            <a:r>
              <a:rPr lang="en-US" dirty="0" smtClean="0"/>
              <a:t>Easy to configure</a:t>
            </a:r>
          </a:p>
          <a:p>
            <a:r>
              <a:rPr lang="en-US" dirty="0" smtClean="0"/>
              <a:t>Supports both IPv4 and IPv6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0386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Basically has one initial </a:t>
            </a:r>
            <a:r>
              <a:rPr lang="en-US" dirty="0" err="1" smtClean="0"/>
              <a:t>config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Default location: /usr/local/</a:t>
            </a:r>
            <a:r>
              <a:rPr lang="en-US" dirty="0" err="1" smtClean="0"/>
              <a:t>etc</a:t>
            </a:r>
            <a:r>
              <a:rPr lang="en-US" dirty="0" smtClean="0"/>
              <a:t>/radsecproxy.conf</a:t>
            </a:r>
          </a:p>
          <a:p>
            <a:r>
              <a:rPr lang="en-US" dirty="0" smtClean="0"/>
              <a:t>Other files can be added by including them in this file</a:t>
            </a:r>
          </a:p>
          <a:p>
            <a:r>
              <a:rPr lang="en-US" dirty="0" smtClean="0"/>
              <a:t>Installation comes with radsecproxy-hash which prints hash of Ethernet MAC addresses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740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– radsecproxy.conf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Proxy server checks this file when the service is started. Returns error if not found</a:t>
            </a:r>
          </a:p>
          <a:p>
            <a:r>
              <a:rPr lang="en-US" dirty="0" smtClean="0"/>
              <a:t>Can include other files </a:t>
            </a:r>
          </a:p>
          <a:p>
            <a:r>
              <a:rPr lang="en-US" dirty="0" smtClean="0"/>
              <a:t>Ignores whitespace</a:t>
            </a:r>
          </a:p>
          <a:p>
            <a:r>
              <a:rPr lang="en-US" dirty="0" smtClean="0"/>
              <a:t>Comments using #</a:t>
            </a:r>
          </a:p>
          <a:p>
            <a:r>
              <a:rPr lang="en-US" dirty="0" smtClean="0"/>
              <a:t>Uses a block structure as shown below</a:t>
            </a:r>
          </a:p>
          <a:p>
            <a:pPr marL="76200" indent="0">
              <a:buNone/>
            </a:pPr>
            <a:r>
              <a:rPr lang="en-US" dirty="0" smtClean="0"/>
              <a:t>           client  </a:t>
            </a:r>
            <a:r>
              <a:rPr lang="en-US" dirty="0" err="1" smtClean="0"/>
              <a:t>newone</a:t>
            </a:r>
            <a:r>
              <a:rPr lang="en-US" dirty="0" smtClean="0"/>
              <a:t>{</a:t>
            </a:r>
          </a:p>
          <a:p>
            <a:pPr marL="76200" indent="0">
              <a:buNone/>
            </a:pPr>
            <a:r>
              <a:rPr lang="en-US" dirty="0" smtClean="0"/>
              <a:t>	</a:t>
            </a:r>
            <a:r>
              <a:rPr lang="en-US" dirty="0" smtClean="0"/>
              <a:t>       </a:t>
            </a:r>
            <a:r>
              <a:rPr lang="en-US" dirty="0" err="1" smtClean="0"/>
              <a:t>some_commands</a:t>
            </a:r>
            <a:r>
              <a:rPr lang="en-US" dirty="0" smtClean="0"/>
              <a:t> </a:t>
            </a:r>
            <a:r>
              <a:rPr lang="en-US" dirty="0" smtClean="0"/>
              <a:t>here</a:t>
            </a:r>
            <a:endParaRPr lang="en-US" dirty="0"/>
          </a:p>
          <a:p>
            <a:pPr marL="76200" indent="0">
              <a:buNone/>
            </a:pPr>
            <a:r>
              <a:rPr lang="en-US" smtClean="0"/>
              <a:t>         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751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– Pre-installation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 an Ubuntu 18 server, upgrade all packages</a:t>
            </a:r>
          </a:p>
          <a:p>
            <a:r>
              <a:rPr lang="en-US" dirty="0" smtClean="0"/>
              <a:t>Install software packages that will help in compiling radsecproxy</a:t>
            </a:r>
          </a:p>
          <a:p>
            <a:pPr lvl="1"/>
            <a:r>
              <a:rPr lang="en-US" dirty="0"/>
              <a:t>apt install build-essential libssl-dev nettle-bin nettle-dev wget </a:t>
            </a:r>
          </a:p>
        </p:txBody>
      </p:sp>
    </p:spTree>
    <p:extLst>
      <p:ext uri="{BB962C8B-B14F-4D97-AF65-F5344CB8AC3E}">
        <p14:creationId xmlns:p14="http://schemas.microsoft.com/office/powerpoint/2010/main" val="1107022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- Installation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Download latest </a:t>
            </a:r>
            <a:r>
              <a:rPr lang="en-US" dirty="0"/>
              <a:t>version (https://radsecproxy.github.io</a:t>
            </a:r>
            <a:r>
              <a:rPr lang="en-US" dirty="0" smtClean="0"/>
              <a:t>/)</a:t>
            </a:r>
          </a:p>
          <a:p>
            <a:r>
              <a:rPr lang="en-US" dirty="0" smtClean="0"/>
              <a:t>Unzip and change directory to the new folder created</a:t>
            </a:r>
          </a:p>
          <a:p>
            <a:r>
              <a:rPr lang="en-US" dirty="0" smtClean="0"/>
              <a:t>Make installations from source files using</a:t>
            </a:r>
          </a:p>
          <a:p>
            <a:pPr lvl="1"/>
            <a:r>
              <a:rPr lang="en-US" dirty="0" smtClean="0"/>
              <a:t>./configure ; make ; make check; make install</a:t>
            </a:r>
          </a:p>
          <a:p>
            <a:r>
              <a:rPr lang="en-US" dirty="0" smtClean="0"/>
              <a:t>Create radsecproxy.conf file – [template attached]</a:t>
            </a:r>
          </a:p>
          <a:p>
            <a:r>
              <a:rPr lang="en-US" dirty="0" smtClean="0"/>
              <a:t>Create system unit files – [template attached]</a:t>
            </a:r>
          </a:p>
          <a:p>
            <a:r>
              <a:rPr lang="en-US" dirty="0" smtClean="0"/>
              <a:t>Enable it to start on start up</a:t>
            </a:r>
          </a:p>
        </p:txBody>
      </p:sp>
    </p:spTree>
    <p:extLst>
      <p:ext uri="{BB962C8B-B14F-4D97-AF65-F5344CB8AC3E}">
        <p14:creationId xmlns:p14="http://schemas.microsoft.com/office/powerpoint/2010/main" val="37688794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Deployment - Configuration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Edit radsecproxy.conf</a:t>
            </a:r>
          </a:p>
          <a:p>
            <a:r>
              <a:rPr lang="en-US" dirty="0" smtClean="0"/>
              <a:t>Add or remove content</a:t>
            </a:r>
          </a:p>
          <a:p>
            <a:r>
              <a:rPr lang="en-US" dirty="0" smtClean="0"/>
              <a:t>Restart radsecproxy</a:t>
            </a:r>
          </a:p>
        </p:txBody>
      </p:sp>
    </p:spTree>
    <p:extLst>
      <p:ext uri="{BB962C8B-B14F-4D97-AF65-F5344CB8AC3E}">
        <p14:creationId xmlns:p14="http://schemas.microsoft.com/office/powerpoint/2010/main" val="20143379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00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African TLR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Considerations for an African CTLR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Proposed diagram</a:t>
            </a:r>
          </a:p>
          <a:p>
            <a:r>
              <a:rPr lang="en-US" dirty="0" smtClean="0"/>
              <a:t>Software to be used</a:t>
            </a:r>
          </a:p>
          <a:p>
            <a:r>
              <a:rPr lang="en-US" dirty="0" smtClean="0"/>
              <a:t>Advantages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2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490" y="636104"/>
            <a:ext cx="4844374" cy="4181682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85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Used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Radsecproxy </a:t>
            </a:r>
          </a:p>
          <a:p>
            <a:r>
              <a:rPr lang="en-US" dirty="0" smtClean="0"/>
              <a:t>Haproxy – Load balancing</a:t>
            </a:r>
          </a:p>
          <a:p>
            <a:r>
              <a:rPr lang="en-US" dirty="0" smtClean="0"/>
              <a:t>Ansible</a:t>
            </a:r>
          </a:p>
          <a:p>
            <a:r>
              <a:rPr lang="en-US" dirty="0" smtClean="0"/>
              <a:t>Rsync </a:t>
            </a:r>
          </a:p>
          <a:p>
            <a:r>
              <a:rPr lang="en-US" dirty="0" smtClean="0"/>
              <a:t>All open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8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2" t="3709" r="3170" b="8630"/>
          <a:stretch/>
        </p:blipFill>
        <p:spPr>
          <a:xfrm>
            <a:off x="711200" y="774700"/>
            <a:ext cx="7950200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2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this model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single point of failure</a:t>
            </a:r>
          </a:p>
          <a:p>
            <a:r>
              <a:rPr lang="en-US" dirty="0" smtClean="0"/>
              <a:t>Load balancing can easily be implemented</a:t>
            </a:r>
          </a:p>
          <a:p>
            <a:r>
              <a:rPr lang="en-US" dirty="0" smtClean="0"/>
              <a:t>Set up costs are easily distributed </a:t>
            </a:r>
          </a:p>
          <a:p>
            <a:r>
              <a:rPr lang="en-US" dirty="0" smtClean="0"/>
              <a:t>Another step at African collaboration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88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4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REFERENCES</a:t>
            </a:r>
            <a:endParaRPr dirty="0"/>
          </a:p>
        </p:txBody>
      </p:sp>
      <p:sp>
        <p:nvSpPr>
          <p:cNvPr id="160" name="Google Shape;160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AutoNum type="arabicPeriod"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wiki.geant.org/display/H2eduroam/freeradius-sp</a:t>
            </a:r>
            <a:endParaRPr lang="en-US" dirty="0" smtClean="0"/>
          </a:p>
          <a:p>
            <a:pPr lvl="0">
              <a:buAutoNum type="arabicPeriod"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wiki.geant.org/pages/viewpage.action?pageId=121346324</a:t>
            </a:r>
            <a:endParaRPr lang="en-US" dirty="0" smtClean="0"/>
          </a:p>
          <a:p>
            <a:pPr lvl="0">
              <a:buAutoNum type="arabicPeriod"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radsecproxy.github.io/radsecproxy.conf.html</a:t>
            </a:r>
            <a:endParaRPr lang="en-US" dirty="0" smtClean="0"/>
          </a:p>
          <a:p>
            <a:pPr lvl="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2"/>
          <p:cNvSpPr txBox="1">
            <a:spLocks noGrp="1"/>
          </p:cNvSpPr>
          <p:nvPr>
            <p:ph type="ctrTitle"/>
          </p:nvPr>
        </p:nvSpPr>
        <p:spPr>
          <a:xfrm>
            <a:off x="311708" y="12017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THE END</a:t>
            </a:r>
            <a:endParaRPr dirty="0"/>
          </a:p>
        </p:txBody>
      </p:sp>
      <p:sp>
        <p:nvSpPr>
          <p:cNvPr id="166" name="Google Shape;166;p22"/>
          <p:cNvSpPr txBox="1">
            <a:spLocks noGrp="1"/>
          </p:cNvSpPr>
          <p:nvPr>
            <p:ph type="subTitle" idx="1"/>
          </p:nvPr>
        </p:nvSpPr>
        <p:spPr>
          <a:xfrm>
            <a:off x="311700" y="32913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Thank you for your time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eduroam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SSID with the name ‘eduroam’ (Fully lower case)</a:t>
            </a:r>
          </a:p>
          <a:p>
            <a:r>
              <a:rPr lang="en-US" dirty="0" smtClean="0"/>
              <a:t>WPA2-Enterprise</a:t>
            </a:r>
          </a:p>
          <a:p>
            <a:r>
              <a:rPr lang="en-US" dirty="0" smtClean="0"/>
              <a:t>Authentication with help of RADIUS</a:t>
            </a:r>
          </a:p>
          <a:p>
            <a:r>
              <a:rPr lang="en-US" dirty="0" smtClean="0"/>
              <a:t>Group of RADIUS and Proxy servers working together</a:t>
            </a:r>
          </a:p>
          <a:p>
            <a:r>
              <a:rPr lang="en-US" dirty="0" smtClean="0"/>
              <a:t>Each RADIUS server handles at least 1 realm/domain</a:t>
            </a:r>
          </a:p>
          <a:p>
            <a:r>
              <a:rPr lang="en-US" dirty="0" smtClean="0"/>
              <a:t>Username in the format user@realm</a:t>
            </a:r>
          </a:p>
          <a:p>
            <a:pPr lvl="1"/>
            <a:r>
              <a:rPr lang="en-US" dirty="0" smtClean="0"/>
              <a:t>For example; </a:t>
            </a:r>
            <a:r>
              <a:rPr lang="en-US" dirty="0" smtClean="0">
                <a:hlinkClick r:id="rId2"/>
              </a:rPr>
              <a:t>systems@renu.ac.ug</a:t>
            </a:r>
            <a:r>
              <a:rPr lang="en-US" dirty="0" smtClean="0"/>
              <a:t>, user - systems, realm - renu.ac.ug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7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"/>
          <p:cNvSpPr txBox="1">
            <a:spLocks noGrp="1"/>
          </p:cNvSpPr>
          <p:nvPr>
            <p:ph type="title"/>
          </p:nvPr>
        </p:nvSpPr>
        <p:spPr>
          <a:xfrm>
            <a:off x="265500" y="15379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Terminologies</a:t>
            </a:r>
            <a:endParaRPr dirty="0"/>
          </a:p>
        </p:txBody>
      </p:sp>
      <p:sp>
        <p:nvSpPr>
          <p:cNvPr id="116" name="Google Shape;116;p14"/>
          <p:cNvSpPr txBox="1">
            <a:spLocks noGrp="1"/>
          </p:cNvSpPr>
          <p:nvPr>
            <p:ph type="subTitle" idx="1"/>
          </p:nvPr>
        </p:nvSpPr>
        <p:spPr>
          <a:xfrm>
            <a:off x="265500" y="3107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Definitions of some terms</a:t>
            </a:r>
            <a:endParaRPr dirty="0"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Outline</a:t>
            </a:r>
            <a:endParaRPr dirty="0"/>
          </a:p>
          <a:p>
            <a:pPr marL="457200" lvl="0" indent="-381000" algn="l" rtl="0">
              <a:spcBef>
                <a:spcPts val="160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APs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IMS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GB" dirty="0" smtClean="0"/>
              <a:t>IdP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SP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Proxy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FLR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 smtClean="0"/>
              <a:t>TLR</a:t>
            </a:r>
          </a:p>
        </p:txBody>
      </p:sp>
    </p:spTree>
    <p:extLst>
      <p:ext uri="{BB962C8B-B14F-4D97-AF65-F5344CB8AC3E}">
        <p14:creationId xmlns:p14="http://schemas.microsoft.com/office/powerpoint/2010/main" val="203705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412750"/>
            <a:ext cx="4533350" cy="628650"/>
          </a:xfrm>
        </p:spPr>
        <p:txBody>
          <a:bodyPr/>
          <a:lstStyle/>
          <a:p>
            <a:r>
              <a:rPr lang="en-US" dirty="0" smtClean="0"/>
              <a:t>Access Points ( APs)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041400"/>
            <a:ext cx="8451300" cy="3527600"/>
          </a:xfrm>
        </p:spPr>
        <p:txBody>
          <a:bodyPr/>
          <a:lstStyle/>
          <a:p>
            <a:r>
              <a:rPr lang="en-US" dirty="0" smtClean="0"/>
              <a:t>Provides users with access to resources </a:t>
            </a:r>
          </a:p>
          <a:p>
            <a:r>
              <a:rPr lang="en-US" dirty="0" smtClean="0"/>
              <a:t>Uses local or external authentication</a:t>
            </a:r>
          </a:p>
          <a:p>
            <a:r>
              <a:rPr lang="en-US" dirty="0" smtClean="0"/>
              <a:t>For external authentication, it sends out an Access-Request based on the credentials provided</a:t>
            </a:r>
          </a:p>
          <a:p>
            <a:r>
              <a:rPr lang="en-US" dirty="0" smtClean="0"/>
              <a:t>It sends it out to the RADIUS server(SP) and waits for an Access-Accept or a Access-Reject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48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00" y="1389600"/>
            <a:ext cx="2996650" cy="3179400"/>
          </a:xfrm>
        </p:spPr>
        <p:txBody>
          <a:bodyPr/>
          <a:lstStyle/>
          <a:p>
            <a:r>
              <a:rPr lang="en-US" dirty="0" smtClean="0"/>
              <a:t>Ubiquiti</a:t>
            </a:r>
          </a:p>
          <a:p>
            <a:r>
              <a:rPr lang="en-US" dirty="0" smtClean="0"/>
              <a:t>TP-Link</a:t>
            </a:r>
          </a:p>
          <a:p>
            <a:r>
              <a:rPr lang="en-US" dirty="0" smtClean="0"/>
              <a:t>Cambium</a:t>
            </a:r>
          </a:p>
          <a:p>
            <a:r>
              <a:rPr lang="en-US" dirty="0" smtClean="0"/>
              <a:t>D-Link</a:t>
            </a:r>
          </a:p>
          <a:p>
            <a:r>
              <a:rPr lang="en-US" dirty="0" smtClean="0"/>
              <a:t>MikroTik</a:t>
            </a:r>
          </a:p>
          <a:p>
            <a:r>
              <a:rPr lang="en-US" dirty="0" smtClean="0"/>
              <a:t>Linksys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449" y="1384205"/>
            <a:ext cx="1452381" cy="12383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899" y="1341604"/>
            <a:ext cx="1422401" cy="12809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450" y="2921654"/>
            <a:ext cx="1452381" cy="13137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899" y="2921654"/>
            <a:ext cx="1422401" cy="131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10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</TotalTime>
  <Words>1200</Words>
  <Application>Microsoft Office PowerPoint</Application>
  <PresentationFormat>On-screen Show (16:9)</PresentationFormat>
  <Paragraphs>251</Paragraphs>
  <Slides>53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Arial</vt:lpstr>
      <vt:lpstr>Simple Light</vt:lpstr>
      <vt:lpstr>eduroam series</vt:lpstr>
      <vt:lpstr>Introduction</vt:lpstr>
      <vt:lpstr>About this presentation</vt:lpstr>
      <vt:lpstr>eduroam</vt:lpstr>
      <vt:lpstr>PowerPoint Presentation</vt:lpstr>
      <vt:lpstr>eduroam</vt:lpstr>
      <vt:lpstr>Terminologies</vt:lpstr>
      <vt:lpstr>Access Points ( APs)</vt:lpstr>
      <vt:lpstr>Examples</vt:lpstr>
      <vt:lpstr>Service Provider ( SP )</vt:lpstr>
      <vt:lpstr>Identity Provider ( IdP )</vt:lpstr>
      <vt:lpstr>Identity Management System ( IMS )</vt:lpstr>
      <vt:lpstr>Examples</vt:lpstr>
      <vt:lpstr>eduroam - proxying</vt:lpstr>
      <vt:lpstr>Federation Level Radius ( FLR )</vt:lpstr>
      <vt:lpstr>Confederation top-level RADIUS server ( TLR )</vt:lpstr>
      <vt:lpstr>eduroam - Technically</vt:lpstr>
      <vt:lpstr>eduroam - Technically</vt:lpstr>
      <vt:lpstr>Comparison with other technologies</vt:lpstr>
      <vt:lpstr>Comparison with Network</vt:lpstr>
      <vt:lpstr>Comparison with DNS</vt:lpstr>
      <vt:lpstr>eduroam </vt:lpstr>
      <vt:lpstr>Introduction - freeRADIUS</vt:lpstr>
      <vt:lpstr>Structure</vt:lpstr>
      <vt:lpstr>Structure – Core config files</vt:lpstr>
      <vt:lpstr>Structure – radiusd.conf</vt:lpstr>
      <vt:lpstr>Structure – clients.conf</vt:lpstr>
      <vt:lpstr>Structure – proxy.conf</vt:lpstr>
      <vt:lpstr>Structure – proxy.conf Cont’d</vt:lpstr>
      <vt:lpstr>Structure – sites-enabled/</vt:lpstr>
      <vt:lpstr>Structure – sites-enabled/virtual-site</vt:lpstr>
      <vt:lpstr>Structure – mods-enabled/*</vt:lpstr>
      <vt:lpstr>Structure – mods-enabled/module</vt:lpstr>
      <vt:lpstr>Deployment - Requirements</vt:lpstr>
      <vt:lpstr>Deployment</vt:lpstr>
      <vt:lpstr>Demo</vt:lpstr>
      <vt:lpstr>Walk Through</vt:lpstr>
      <vt:lpstr>Troubleshooting Tips</vt:lpstr>
      <vt:lpstr>FLR server</vt:lpstr>
      <vt:lpstr>Introduction</vt:lpstr>
      <vt:lpstr>Structure</vt:lpstr>
      <vt:lpstr>Structure – radsecproxy.conf</vt:lpstr>
      <vt:lpstr>Deployment – Pre-installation</vt:lpstr>
      <vt:lpstr>Deployment - Installation</vt:lpstr>
      <vt:lpstr>Deployment - Configuration</vt:lpstr>
      <vt:lpstr>Demo</vt:lpstr>
      <vt:lpstr>African TLR</vt:lpstr>
      <vt:lpstr>Diagram</vt:lpstr>
      <vt:lpstr>Software Used</vt:lpstr>
      <vt:lpstr>Advantages of this model</vt:lpstr>
      <vt:lpstr>Conclusion</vt:lpstr>
      <vt:lpstr>REFERENCES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DERRICK SSEMANDA</dc:creator>
  <cp:lastModifiedBy>SSEMANDA DERRICK</cp:lastModifiedBy>
  <cp:revision>77</cp:revision>
  <dcterms:modified xsi:type="dcterms:W3CDTF">2020-11-03T06:09:39Z</dcterms:modified>
</cp:coreProperties>
</file>