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15"/>
  </p:notesMasterIdLst>
  <p:sldIdLst>
    <p:sldId id="257" r:id="rId2"/>
    <p:sldId id="283" r:id="rId3"/>
    <p:sldId id="285" r:id="rId4"/>
    <p:sldId id="284" r:id="rId5"/>
    <p:sldId id="286" r:id="rId6"/>
    <p:sldId id="287" r:id="rId7"/>
    <p:sldId id="288" r:id="rId8"/>
    <p:sldId id="289" r:id="rId9"/>
    <p:sldId id="290" r:id="rId10"/>
    <p:sldId id="292" r:id="rId11"/>
    <p:sldId id="294" r:id="rId12"/>
    <p:sldId id="291"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91C"/>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828" autoAdjust="0"/>
  </p:normalViewPr>
  <p:slideViewPr>
    <p:cSldViewPr snapToGrid="0">
      <p:cViewPr varScale="1">
        <p:scale>
          <a:sx n="78" d="100"/>
          <a:sy n="78" d="100"/>
        </p:scale>
        <p:origin x="1812" y="90"/>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D6845-C54E-4D39-8281-0CC343D0B097}" type="datetimeFigureOut">
              <a:rPr lang="en-ZA" smtClean="0"/>
              <a:t>2020/11/08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E3658-9BA9-4473-B1C6-AAF5C816261B}" type="slidenum">
              <a:rPr lang="en-ZA" smtClean="0"/>
              <a:t>‹#›</a:t>
            </a:fld>
            <a:endParaRPr lang="en-ZA"/>
          </a:p>
        </p:txBody>
      </p:sp>
    </p:spTree>
    <p:extLst>
      <p:ext uri="{BB962C8B-B14F-4D97-AF65-F5344CB8AC3E}">
        <p14:creationId xmlns:p14="http://schemas.microsoft.com/office/powerpoint/2010/main" val="216488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40E3658-9BA9-4473-B1C6-AAF5C816261B}" type="slidenum">
              <a:rPr lang="en-ZA" smtClean="0"/>
              <a:t>1</a:t>
            </a:fld>
            <a:endParaRPr lang="en-ZA"/>
          </a:p>
        </p:txBody>
      </p:sp>
    </p:spTree>
    <p:extLst>
      <p:ext uri="{BB962C8B-B14F-4D97-AF65-F5344CB8AC3E}">
        <p14:creationId xmlns:p14="http://schemas.microsoft.com/office/powerpoint/2010/main" val="138809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a:t>
            </a:r>
          </a:p>
          <a:p>
            <a:r>
              <a:rPr lang="en-GB" dirty="0"/>
              <a:t>Show evolution using examples</a:t>
            </a:r>
          </a:p>
          <a:p>
            <a:endParaRPr lang="en-GB" dirty="0"/>
          </a:p>
          <a:p>
            <a:r>
              <a:rPr lang="en-GB" dirty="0"/>
              <a:t>Explain first adaption according to CANARIE image of Application Centric IDM - 'local login’ – </a:t>
            </a:r>
            <a:r>
              <a:rPr lang="en-GB" dirty="0" err="1"/>
              <a:t>examples.nren</a:t>
            </a:r>
            <a:r>
              <a:rPr lang="en-GB" dirty="0"/>
              <a:t>.</a:t>
            </a:r>
          </a:p>
          <a:p>
            <a:endParaRPr lang="en-GB" dirty="0"/>
          </a:p>
          <a:p>
            <a:r>
              <a:rPr lang="en-GB" dirty="0"/>
              <a:t>Show Second adaption block login</a:t>
            </a:r>
          </a:p>
          <a:p>
            <a:r>
              <a:rPr lang="en-GB" dirty="0"/>
              <a:t>Centralising Directory and Sign-on https://outlook.com/myuct.ac.za</a:t>
            </a:r>
          </a:p>
          <a:p>
            <a:r>
              <a:rPr lang="en-GB" dirty="0"/>
              <a:t>https://vula.uct.ac.za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a:t>
            </a:r>
            <a:r>
              <a:rPr lang="en-GB" dirty="0" err="1"/>
              <a:t>moodle</a:t>
            </a:r>
            <a:r>
              <a:rPr lang="en-GB" dirty="0"/>
              <a:t> "UCT Account"</a:t>
            </a:r>
          </a:p>
          <a:p>
            <a:r>
              <a:rPr lang="en-GB" dirty="0" err="1"/>
              <a:t>Demontrate</a:t>
            </a:r>
            <a:r>
              <a:rPr lang="en-GB" dirty="0"/>
              <a:t> SSO</a:t>
            </a:r>
          </a:p>
          <a:p>
            <a:endParaRPr lang="en-GB" dirty="0"/>
          </a:p>
          <a:p>
            <a:r>
              <a:rPr lang="en-GB" dirty="0"/>
              <a:t>Show third adaption - part 1 - bilateral relationship - 'Selected Institutions’ – examples.nren.ac.za, osf.uct.ac.za</a:t>
            </a:r>
          </a:p>
          <a:p>
            <a:r>
              <a:rPr lang="en-GB" dirty="0"/>
              <a:t>                      part 2 - multi lateral relationship -'institutional login'</a:t>
            </a:r>
            <a:endParaRPr lang="en-ZA" dirty="0"/>
          </a:p>
        </p:txBody>
      </p:sp>
      <p:sp>
        <p:nvSpPr>
          <p:cNvPr id="4" name="Slide Number Placeholder 3"/>
          <p:cNvSpPr>
            <a:spLocks noGrp="1"/>
          </p:cNvSpPr>
          <p:nvPr>
            <p:ph type="sldNum" sz="quarter" idx="5"/>
          </p:nvPr>
        </p:nvSpPr>
        <p:spPr/>
        <p:txBody>
          <a:bodyPr/>
          <a:lstStyle/>
          <a:p>
            <a:fld id="{A103AE9E-BFDE-4B0C-8D1F-CAA7710E4775}" type="slidenum">
              <a:rPr lang="en-ZA" smtClean="0"/>
              <a:t>12</a:t>
            </a:fld>
            <a:endParaRPr lang="en-ZA"/>
          </a:p>
        </p:txBody>
      </p:sp>
    </p:spTree>
    <p:extLst>
      <p:ext uri="{BB962C8B-B14F-4D97-AF65-F5344CB8AC3E}">
        <p14:creationId xmlns:p14="http://schemas.microsoft.com/office/powerpoint/2010/main" val="67449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Short Demo:</a:t>
            </a:r>
          </a:p>
          <a:p>
            <a:r>
              <a:rPr lang="en-GB" dirty="0"/>
              <a:t>Show evolution using examples</a:t>
            </a:r>
          </a:p>
          <a:p>
            <a:endParaRPr lang="en-GB" dirty="0"/>
          </a:p>
          <a:p>
            <a:r>
              <a:rPr lang="en-GB" dirty="0"/>
              <a:t>Explain first adaption according to CANARIE image of Application Centric IDM - 'local login’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 Second adaption block login to </a:t>
            </a:r>
            <a:r>
              <a:rPr lang="en-GB" dirty="0" err="1"/>
              <a:t>moodle</a:t>
            </a:r>
            <a:r>
              <a:rPr lang="en-GB" dirty="0"/>
              <a:t> "UCT Account" - Centralising Directory and demonstrate Sign-on – Use UCT outlook.com/myuct.ac.za, and https://eraonline.uct.ac.za/.</a:t>
            </a:r>
          </a:p>
          <a:p>
            <a:endParaRPr lang="en-GB" dirty="0"/>
          </a:p>
          <a:p>
            <a:endParaRPr lang="en-GB" dirty="0"/>
          </a:p>
          <a:p>
            <a:r>
              <a:rPr lang="en-GB" dirty="0"/>
              <a:t>Show third adaption - part 1 - bilateral relationship – </a:t>
            </a:r>
            <a:r>
              <a:rPr lang="en-GB" dirty="0" err="1"/>
              <a:t>examples.nren</a:t>
            </a:r>
            <a:r>
              <a:rPr lang="en-GB" dirty="0"/>
              <a:t> ‘selected institutions’ – osf.uct.ac.za – each one of these institutions were not learned about via a </a:t>
            </a:r>
            <a:r>
              <a:rPr lang="en-GB" dirty="0" err="1"/>
              <a:t>interfederation</a:t>
            </a:r>
            <a:r>
              <a:rPr lang="en-GB" dirty="0"/>
              <a:t>, each one is set up individually where metadata is transferred between the entities, and the bilateral trust is established – as mentioned this creates a bit of an administrative overhead, as it is not automatically maintained – how do I know ? Because I worked at UCT, and I set this up </a:t>
            </a:r>
            <a:r>
              <a:rPr lang="en-GB" dirty="0">
                <a:sym typeface="Wingdings" panose="05000000000000000000" pitchFamily="2" charset="2"/>
              </a:rPr>
              <a:t></a:t>
            </a:r>
            <a:endParaRPr lang="en-GB" dirty="0"/>
          </a:p>
          <a:p>
            <a:r>
              <a:rPr lang="en-GB" dirty="0"/>
              <a:t>                                    part 2 - multi lateral relationship -'institutional login'</a:t>
            </a:r>
            <a:endParaRPr lang="en-ZA" dirty="0"/>
          </a:p>
        </p:txBody>
      </p:sp>
      <p:sp>
        <p:nvSpPr>
          <p:cNvPr id="4" name="Slide Number Placeholder 3"/>
          <p:cNvSpPr>
            <a:spLocks noGrp="1"/>
          </p:cNvSpPr>
          <p:nvPr>
            <p:ph type="sldNum" sz="quarter" idx="5"/>
          </p:nvPr>
        </p:nvSpPr>
        <p:spPr/>
        <p:txBody>
          <a:bodyPr/>
          <a:lstStyle/>
          <a:p>
            <a:fld id="{A103AE9E-BFDE-4B0C-8D1F-CAA7710E4775}" type="slidenum">
              <a:rPr lang="en-ZA" smtClean="0"/>
              <a:t>13</a:t>
            </a:fld>
            <a:endParaRPr lang="en-ZA"/>
          </a:p>
        </p:txBody>
      </p:sp>
    </p:spTree>
    <p:extLst>
      <p:ext uri="{BB962C8B-B14F-4D97-AF65-F5344CB8AC3E}">
        <p14:creationId xmlns:p14="http://schemas.microsoft.com/office/powerpoint/2010/main" val="94328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Approach this as an evolution of authentication at institutions - local login, SSO, Federation</a:t>
            </a:r>
          </a:p>
          <a:p>
            <a:endParaRPr lang="en-GB" dirty="0"/>
          </a:p>
          <a:p>
            <a:r>
              <a:rPr lang="en-GB" dirty="0"/>
              <a:t> - touch on the common "lifecycle" of Authentication to services at institutions, and how having evolved authentication mechanisms, pave the way to what services can eventually be federated.</a:t>
            </a:r>
            <a:br>
              <a:rPr lang="en-GB" dirty="0"/>
            </a:br>
            <a:endParaRPr lang="en-GB" dirty="0"/>
          </a:p>
          <a:p>
            <a:r>
              <a:rPr lang="en-GB" dirty="0"/>
              <a:t> - for you to realise where your institutions may be in this evolution and answer “</a:t>
            </a:r>
            <a:r>
              <a:rPr lang="en-GB" dirty="0" err="1"/>
              <a:t>whats</a:t>
            </a:r>
            <a:r>
              <a:rPr lang="en-GB" dirty="0"/>
              <a:t> the point of this federation thing?“</a:t>
            </a:r>
          </a:p>
          <a:p>
            <a:endParaRPr lang="en-GB" dirty="0"/>
          </a:p>
          <a:p>
            <a:r>
              <a:rPr lang="en-GB" dirty="0"/>
              <a:t>- To help you also understand at what point in this, your federations may be, and where you can help guide them to be going.</a:t>
            </a:r>
            <a:br>
              <a:rPr lang="en-GB" dirty="0"/>
            </a:br>
            <a:endParaRPr lang="en-GB" dirty="0"/>
          </a:p>
          <a:p>
            <a:r>
              <a:rPr lang="en-GB" dirty="0"/>
              <a:t> - having worked at institutions, the end goal, and it's benefits are often missed, and in the African context let's face it. - to-do lists are large, with few hands, and ‘That person from the Library that cornered me at a meeting, and said, </a:t>
            </a:r>
          </a:p>
          <a:p>
            <a:r>
              <a:rPr lang="en-GB" dirty="0"/>
              <a:t> "so, I spoke with someone who said you can help with getting this SSO or Federation thing going“’</a:t>
            </a:r>
            <a:br>
              <a:rPr lang="en-GB" dirty="0"/>
            </a:br>
            <a:endParaRPr lang="en-GB" dirty="0"/>
          </a:p>
          <a:p>
            <a:r>
              <a:rPr lang="en-GB" dirty="0"/>
              <a:t> - Guy chatting with Caroline Dean.</a:t>
            </a:r>
            <a:br>
              <a:rPr lang="en-GB" dirty="0"/>
            </a:br>
            <a:endParaRPr lang="en-GB" dirty="0"/>
          </a:p>
          <a:p>
            <a:r>
              <a:rPr lang="en-GB" dirty="0"/>
              <a:t> - I will also be showing you some example at the end of the slides.</a:t>
            </a:r>
          </a:p>
          <a:p>
            <a:r>
              <a:rPr lang="en-GB" dirty="0"/>
              <a:t> </a:t>
            </a:r>
            <a:endParaRPr lang="en-ZA" dirty="0"/>
          </a:p>
        </p:txBody>
      </p:sp>
      <p:sp>
        <p:nvSpPr>
          <p:cNvPr id="4" name="Slide Number Placeholder 3"/>
          <p:cNvSpPr>
            <a:spLocks noGrp="1"/>
          </p:cNvSpPr>
          <p:nvPr>
            <p:ph type="sldNum" sz="quarter" idx="5"/>
          </p:nvPr>
        </p:nvSpPr>
        <p:spPr/>
        <p:txBody>
          <a:bodyPr/>
          <a:lstStyle/>
          <a:p>
            <a:fld id="{A103AE9E-BFDE-4B0C-8D1F-CAA7710E4775}" type="slidenum">
              <a:rPr lang="en-ZA" smtClean="0"/>
              <a:t>2</a:t>
            </a:fld>
            <a:endParaRPr lang="en-ZA"/>
          </a:p>
        </p:txBody>
      </p:sp>
    </p:spTree>
    <p:extLst>
      <p:ext uri="{BB962C8B-B14F-4D97-AF65-F5344CB8AC3E}">
        <p14:creationId xmlns:p14="http://schemas.microsoft.com/office/powerpoint/2010/main" val="305945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103AE9E-BFDE-4B0C-8D1F-CAA7710E4775}" type="slidenum">
              <a:rPr lang="en-ZA" smtClean="0"/>
              <a:t>3</a:t>
            </a:fld>
            <a:endParaRPr lang="en-ZA"/>
          </a:p>
        </p:txBody>
      </p:sp>
    </p:spTree>
    <p:extLst>
      <p:ext uri="{BB962C8B-B14F-4D97-AF65-F5344CB8AC3E}">
        <p14:creationId xmlns:p14="http://schemas.microsoft.com/office/powerpoint/2010/main" val="263074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First adaptation - Each system requires a user account to be created</a:t>
            </a:r>
          </a:p>
          <a:p>
            <a:endParaRPr lang="en-GB" dirty="0"/>
          </a:p>
          <a:p>
            <a:r>
              <a:rPr lang="en-GB" dirty="0"/>
              <a:t> - next slide - We have institution A, Institution A has </a:t>
            </a:r>
            <a:r>
              <a:rPr lang="en-GB" dirty="0" err="1"/>
              <a:t>moodle</a:t>
            </a:r>
            <a:r>
              <a:rPr lang="en-GB" dirty="0"/>
              <a:t> as their LMS, Moodle has it's own user database, or they might have SAKAI, this also has it's own user database, they may have O365, with it's user database</a:t>
            </a:r>
          </a:p>
          <a:p>
            <a:r>
              <a:rPr lang="en-GB" dirty="0"/>
              <a:t> They may also have DSPACE for the library, also with it's own user database....each internal user, as well as a guest to that institution have a common problem....Please sir, can I have some access.</a:t>
            </a:r>
          </a:p>
          <a:p>
            <a:endParaRPr lang="en-GB" dirty="0"/>
          </a:p>
          <a:p>
            <a:r>
              <a:rPr lang="en-GB" dirty="0"/>
              <a:t> - As you can imagine,...This model makes it extremely difficult for the user, and Administrator</a:t>
            </a:r>
          </a:p>
          <a:p>
            <a:endParaRPr lang="en-GB" dirty="0"/>
          </a:p>
          <a:p>
            <a:r>
              <a:rPr lang="en-GB" dirty="0"/>
              <a:t> - As users will need to request access to each system</a:t>
            </a:r>
          </a:p>
          <a:p>
            <a:endParaRPr lang="en-GB" dirty="0"/>
          </a:p>
          <a:p>
            <a:r>
              <a:rPr lang="en-GB" dirty="0"/>
              <a:t> - they will need to remember a username and password for each system, </a:t>
            </a:r>
            <a:r>
              <a:rPr lang="en-GB" dirty="0" err="1"/>
              <a:t>ontop</a:t>
            </a:r>
            <a:r>
              <a:rPr lang="en-GB" dirty="0"/>
              <a:t> of remembering a password for all other systems they could have access to</a:t>
            </a:r>
          </a:p>
          <a:p>
            <a:endParaRPr lang="en-GB" dirty="0"/>
          </a:p>
          <a:p>
            <a:r>
              <a:rPr lang="en-GB" dirty="0"/>
              <a:t>- Each system may have different support structures, </a:t>
            </a:r>
            <a:r>
              <a:rPr lang="en-GB" dirty="0" err="1"/>
              <a:t>ie</a:t>
            </a:r>
            <a:r>
              <a:rPr lang="en-GB" dirty="0"/>
              <a:t>. Be looked after by someone else, so now the user will need to get hold of that person.</a:t>
            </a:r>
          </a:p>
          <a:p>
            <a:endParaRPr lang="en-GB" dirty="0"/>
          </a:p>
          <a:p>
            <a:r>
              <a:rPr lang="en-GB" dirty="0"/>
              <a:t> - Administrative overhead if a user forgets his password</a:t>
            </a:r>
          </a:p>
          <a:p>
            <a:endParaRPr lang="en-GB" dirty="0"/>
          </a:p>
          <a:p>
            <a:r>
              <a:rPr lang="en-GB" dirty="0"/>
              <a:t> - Passwords are potentially stored in clear text, on each application</a:t>
            </a:r>
          </a:p>
          <a:p>
            <a:endParaRPr lang="en-GB" dirty="0"/>
          </a:p>
          <a:p>
            <a:r>
              <a:rPr lang="en-GB" dirty="0"/>
              <a:t>- This model makes it hard to federate the service too</a:t>
            </a:r>
          </a:p>
          <a:p>
            <a:endParaRPr lang="en-GB" dirty="0"/>
          </a:p>
          <a:p>
            <a:r>
              <a:rPr lang="en-GB" dirty="0"/>
              <a:t> - Results in bad user experience</a:t>
            </a:r>
            <a:endParaRPr lang="en-ZA" dirty="0"/>
          </a:p>
          <a:p>
            <a:endParaRPr lang="en-ZA" dirty="0"/>
          </a:p>
        </p:txBody>
      </p:sp>
      <p:sp>
        <p:nvSpPr>
          <p:cNvPr id="4" name="Slide Number Placeholder 3"/>
          <p:cNvSpPr>
            <a:spLocks noGrp="1"/>
          </p:cNvSpPr>
          <p:nvPr>
            <p:ph type="sldNum" sz="quarter" idx="5"/>
          </p:nvPr>
        </p:nvSpPr>
        <p:spPr/>
        <p:txBody>
          <a:bodyPr/>
          <a:lstStyle/>
          <a:p>
            <a:fld id="{A103AE9E-BFDE-4B0C-8D1F-CAA7710E4775}" type="slidenum">
              <a:rPr lang="en-ZA" smtClean="0"/>
              <a:t>4</a:t>
            </a:fld>
            <a:endParaRPr lang="en-ZA"/>
          </a:p>
        </p:txBody>
      </p:sp>
    </p:spTree>
    <p:extLst>
      <p:ext uri="{BB962C8B-B14F-4D97-AF65-F5344CB8AC3E}">
        <p14:creationId xmlns:p14="http://schemas.microsoft.com/office/powerpoint/2010/main" val="8344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adaption Enter SSO</a:t>
            </a:r>
          </a:p>
          <a:p>
            <a:endParaRPr lang="en-GB" dirty="0"/>
          </a:p>
          <a:p>
            <a:r>
              <a:rPr lang="en-GB" dirty="0"/>
              <a:t> - next slide - again, we have institution A, Institution A has all these applications, but now, these applications are being configured to authenticate against a central Directory, or Registry, This can be done via LDAP</a:t>
            </a:r>
          </a:p>
          <a:p>
            <a:r>
              <a:rPr lang="en-GB" dirty="0"/>
              <a:t> but aside from LDAP being deprecated, hello 2020, LDAP authentication will also mean the user needs to sign on to every application he/she wants to access, since LDAP does not transfer any kind of token, thus</a:t>
            </a:r>
          </a:p>
          <a:p>
            <a:r>
              <a:rPr lang="en-GB" dirty="0"/>
              <a:t> is not Single Sign-on.</a:t>
            </a:r>
          </a:p>
          <a:p>
            <a:r>
              <a:rPr lang="en-GB" dirty="0"/>
              <a:t> - Internal Users may still need to ask for access, depending on if there is working identity Management, but only now needs to ask/be granted access to a central directory</a:t>
            </a:r>
          </a:p>
          <a:p>
            <a:r>
              <a:rPr lang="en-GB" dirty="0"/>
              <a:t> - Such an adaption means not asking for access, or to login to each and every system anymore, which reduces the amount of passwords users need to remember, and also allows for users to potentially</a:t>
            </a:r>
          </a:p>
          <a:p>
            <a:r>
              <a:rPr lang="en-GB" dirty="0"/>
              <a:t> manage their own passwords via a centralised Password Self-Service application</a:t>
            </a:r>
          </a:p>
          <a:p>
            <a:r>
              <a:rPr lang="en-GB" dirty="0"/>
              <a:t> - guests will still face the challenge however, that they still may need to ask for access, which if no Identity Management is in place may still create administrative overhead of </a:t>
            </a:r>
          </a:p>
          <a:p>
            <a:r>
              <a:rPr lang="en-GB" dirty="0"/>
              <a:t> needing to manage an external entity, as well as your guest user needing to remember multiple identities, and the associated passwords</a:t>
            </a:r>
          </a:p>
          <a:p>
            <a:r>
              <a:rPr lang="en-GB" dirty="0"/>
              <a:t> </a:t>
            </a:r>
          </a:p>
          <a:p>
            <a:r>
              <a:rPr lang="en-GB" dirty="0"/>
              <a:t> Centralising your Applications Identity/Authentication source via a Single Sign on Application such as ADFS, or </a:t>
            </a:r>
            <a:r>
              <a:rPr lang="en-GB" dirty="0" err="1"/>
              <a:t>SimpleSAMLPHP</a:t>
            </a:r>
            <a:r>
              <a:rPr lang="en-GB" dirty="0"/>
              <a:t>, or Shibboleth </a:t>
            </a:r>
            <a:r>
              <a:rPr lang="en-GB" dirty="0" err="1"/>
              <a:t>IdP</a:t>
            </a:r>
            <a:r>
              <a:rPr lang="en-GB" dirty="0"/>
              <a:t> not only improves user experience (smile face), but also improves Security,</a:t>
            </a:r>
          </a:p>
          <a:p>
            <a:r>
              <a:rPr lang="en-GB" dirty="0"/>
              <a:t> as your applications no longer need to know your users password, Your users also get accustomed to one way of accessing services via their institutions SSO page, which also helps to alleviate the potential reach of phishing attempts. </a:t>
            </a:r>
          </a:p>
          <a:p>
            <a:endParaRPr lang="en-GB" dirty="0"/>
          </a:p>
          <a:p>
            <a:r>
              <a:rPr lang="en-GB" dirty="0"/>
              <a:t>The second adaption, is where most institutions are in our experience. Starts with institutions federating their internal services on their campus using their internal SSO, and thus leads us to the third adaption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Setting up SSO goes hand in hand with AAI, or Authentication, Authorisation infrastructure, as </a:t>
            </a:r>
            <a:r>
              <a:rPr lang="en-ZA" dirty="0"/>
              <a:t>when you manage a shared application, you must guarantee it is </a:t>
            </a:r>
            <a:r>
              <a:rPr lang="en-ZA" b="1" dirty="0"/>
              <a:t>accessed only by people that have the right</a:t>
            </a:r>
            <a:r>
              <a:rPr lang="en-ZA" dirty="0"/>
              <a:t> to use it.</a:t>
            </a:r>
          </a:p>
          <a:p>
            <a:r>
              <a:rPr lang="en-GB" dirty="0"/>
              <a:t>I will briefly go into a little more detail on AAI in my next session</a:t>
            </a:r>
          </a:p>
        </p:txBody>
      </p:sp>
      <p:sp>
        <p:nvSpPr>
          <p:cNvPr id="4" name="Slide Number Placeholder 3"/>
          <p:cNvSpPr>
            <a:spLocks noGrp="1"/>
          </p:cNvSpPr>
          <p:nvPr>
            <p:ph type="sldNum" sz="quarter" idx="5"/>
          </p:nvPr>
        </p:nvSpPr>
        <p:spPr/>
        <p:txBody>
          <a:bodyPr/>
          <a:lstStyle/>
          <a:p>
            <a:fld id="{A103AE9E-BFDE-4B0C-8D1F-CAA7710E4775}" type="slidenum">
              <a:rPr lang="en-ZA" smtClean="0"/>
              <a:t>6</a:t>
            </a:fld>
            <a:endParaRPr lang="en-ZA"/>
          </a:p>
        </p:txBody>
      </p:sp>
    </p:spTree>
    <p:extLst>
      <p:ext uri="{BB962C8B-B14F-4D97-AF65-F5344CB8AC3E}">
        <p14:creationId xmlns:p14="http://schemas.microsoft.com/office/powerpoint/2010/main" val="1468575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third adaption</a:t>
            </a:r>
          </a:p>
          <a:p>
            <a:r>
              <a:rPr lang="en-GB" dirty="0"/>
              <a:t> - next Slide - We know this image from the previous adaption...Institution A has all these applications, but now, these applications are being configured to authenticate against a central Directory, or Registry, local and guest users need to exist in the </a:t>
            </a:r>
            <a:r>
              <a:rPr lang="en-GB" dirty="0" err="1"/>
              <a:t>certal</a:t>
            </a:r>
            <a:r>
              <a:rPr lang="en-GB" dirty="0"/>
              <a:t> directory.</a:t>
            </a:r>
          </a:p>
          <a:p>
            <a:r>
              <a:rPr lang="en-GB" dirty="0"/>
              <a:t>But consider that Institution A, and Institution B have their internal applications federated with a central SSO, and both now have an Identity Provider their users know how to use, </a:t>
            </a:r>
          </a:p>
          <a:p>
            <a:r>
              <a:rPr lang="en-GB" dirty="0"/>
              <a:t>- We now have the building blocks in place to create federated services between the institutions -&gt;</a:t>
            </a:r>
          </a:p>
          <a:p>
            <a:r>
              <a:rPr lang="en-GB" dirty="0"/>
              <a:t>show Slides</a:t>
            </a:r>
          </a:p>
          <a:p>
            <a:r>
              <a:rPr lang="en-GB" dirty="0"/>
              <a:t>to achieve this, the two parties can exchange the necessary Identity Provider, and Service Provider metadata containing entity information, and assertion signing keys. in order to implement a bilateral relationship meaning user from institution A, can use his home institution credentials, to login to the LMS at institution B - Bilateral arrangements however do not scale, since it means you need to then do the same thing for every application, and/or</a:t>
            </a:r>
          </a:p>
          <a:p>
            <a:r>
              <a:rPr lang="en-GB" dirty="0"/>
              <a:t>institution that you want to interact with</a:t>
            </a:r>
          </a:p>
          <a:p>
            <a:endParaRPr lang="en-GB" dirty="0"/>
          </a:p>
          <a:p>
            <a:r>
              <a:rPr lang="en-GB" dirty="0"/>
              <a:t> - this can be taken another step further where we create what we call a multilateral relationship, with the likes of a Academic Identity Federation Where institution A, and B, exchange their </a:t>
            </a:r>
            <a:r>
              <a:rPr lang="en-GB" dirty="0" err="1"/>
              <a:t>IdP</a:t>
            </a:r>
            <a:r>
              <a:rPr lang="en-GB" dirty="0"/>
              <a:t> metadata with the </a:t>
            </a:r>
          </a:p>
          <a:p>
            <a:r>
              <a:rPr lang="en-GB" dirty="0"/>
              <a:t> Academic Federation, an institution can also share it's LMS metadata with the federation - thereby allowing a user from the other institution to access that LMS - by extension this means that if more institutions join the </a:t>
            </a:r>
          </a:p>
          <a:p>
            <a:r>
              <a:rPr lang="en-GB" dirty="0"/>
              <a:t> Academic Federation in this way, it means that the hard work is already done, and they could also access that LMS (provided the LMS authorises that access - which is another conversation for another day)</a:t>
            </a:r>
          </a:p>
          <a:p>
            <a:r>
              <a:rPr lang="en-GB" dirty="0"/>
              <a:t> </a:t>
            </a:r>
          </a:p>
          <a:p>
            <a:r>
              <a:rPr lang="en-GB" dirty="0"/>
              <a:t> - Our Academic Federations can also have exchanged metadata with other inter federations, which now means that those institutions can also access the 3000+ services that exist in federations around the world</a:t>
            </a:r>
            <a:endParaRPr lang="en-ZA" dirty="0"/>
          </a:p>
        </p:txBody>
      </p:sp>
      <p:sp>
        <p:nvSpPr>
          <p:cNvPr id="4" name="Slide Number Placeholder 3"/>
          <p:cNvSpPr>
            <a:spLocks noGrp="1"/>
          </p:cNvSpPr>
          <p:nvPr>
            <p:ph type="sldNum" sz="quarter" idx="5"/>
          </p:nvPr>
        </p:nvSpPr>
        <p:spPr/>
        <p:txBody>
          <a:bodyPr/>
          <a:lstStyle/>
          <a:p>
            <a:fld id="{A103AE9E-BFDE-4B0C-8D1F-CAA7710E4775}" type="slidenum">
              <a:rPr lang="en-ZA" smtClean="0"/>
              <a:t>8</a:t>
            </a:fld>
            <a:endParaRPr lang="en-ZA"/>
          </a:p>
        </p:txBody>
      </p:sp>
    </p:spTree>
    <p:extLst>
      <p:ext uri="{BB962C8B-B14F-4D97-AF65-F5344CB8AC3E}">
        <p14:creationId xmlns:p14="http://schemas.microsoft.com/office/powerpoint/2010/main" val="819248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third adaption</a:t>
            </a:r>
          </a:p>
          <a:p>
            <a:r>
              <a:rPr lang="en-GB" dirty="0"/>
              <a:t> - next Slide - We know this image from the previous adaption...Institution A, and Institution B now have their internal applications federated with a central SSO, and both now have an Identity Provider their users know</a:t>
            </a:r>
          </a:p>
          <a:p>
            <a:r>
              <a:rPr lang="en-GB" dirty="0"/>
              <a:t> how to use, </a:t>
            </a:r>
          </a:p>
          <a:p>
            <a:r>
              <a:rPr lang="en-GB" dirty="0"/>
              <a:t>- We now have the building blocks in place to create federated services between the institutions -&gt;</a:t>
            </a:r>
          </a:p>
          <a:p>
            <a:r>
              <a:rPr lang="en-GB" dirty="0"/>
              <a:t>show Slides</a:t>
            </a:r>
          </a:p>
          <a:p>
            <a:r>
              <a:rPr lang="en-GB" dirty="0"/>
              <a:t>to achieve this, the two parties can exchange the necessary Identity Provider, and Service Provider metadata (assertion signing keys, etc.) in order to implement a bilateral relationship meaning user from institution A, </a:t>
            </a:r>
          </a:p>
          <a:p>
            <a:r>
              <a:rPr lang="en-GB" dirty="0"/>
              <a:t>can use his home institution credentials, to login to the LMS at institution B - Bilateral arrangements however do not scale, since it means you need to then do the same thing for every application, and/or</a:t>
            </a:r>
          </a:p>
          <a:p>
            <a:r>
              <a:rPr lang="en-GB" dirty="0"/>
              <a:t>institution that you want to interact with</a:t>
            </a:r>
          </a:p>
          <a:p>
            <a:endParaRPr lang="en-GB" dirty="0"/>
          </a:p>
          <a:p>
            <a:r>
              <a:rPr lang="en-GB" dirty="0"/>
              <a:t> - this can be taken another step further where we create what we call a multilateral relationship, with the likes of a Academic Identity Federation Where institution A, and B, exchange their </a:t>
            </a:r>
            <a:r>
              <a:rPr lang="en-GB" dirty="0" err="1"/>
              <a:t>IdP</a:t>
            </a:r>
            <a:r>
              <a:rPr lang="en-GB" dirty="0"/>
              <a:t> metadata with the </a:t>
            </a:r>
          </a:p>
          <a:p>
            <a:r>
              <a:rPr lang="en-GB" dirty="0"/>
              <a:t> Academic Federation, an institution can also share it's LMS metadata with the federation - thereby allowing a user from the other institution to access that LMS - by extension this means that if more institutions join the </a:t>
            </a:r>
          </a:p>
          <a:p>
            <a:r>
              <a:rPr lang="en-GB" dirty="0"/>
              <a:t> Academic Federation in this way, it means that the hard work is already done, and they could also access that LMS (provided the LMS authorises that access – which again refers to AAI that I spoke of earlier.)</a:t>
            </a:r>
          </a:p>
          <a:p>
            <a:r>
              <a:rPr lang="en-GB" dirty="0"/>
              <a:t> </a:t>
            </a:r>
          </a:p>
          <a:p>
            <a:r>
              <a:rPr lang="en-GB" dirty="0"/>
              <a:t> - Our Academic Federations can also have exchanged metadata with other inter federations, which now means that those institutions can also access the 3000+ services that exist in federations around the world</a:t>
            </a:r>
            <a:r>
              <a:rPr lang="en-ZA" dirty="0"/>
              <a:t> – All these doors are opened to your institutions simply because they have taken the steps to simplify their </a:t>
            </a:r>
            <a:r>
              <a:rPr lang="en-ZA"/>
              <a:t>authentication mechanisms.</a:t>
            </a:r>
            <a:endParaRPr lang="en-GB" dirty="0"/>
          </a:p>
        </p:txBody>
      </p:sp>
      <p:sp>
        <p:nvSpPr>
          <p:cNvPr id="4" name="Slide Number Placeholder 3"/>
          <p:cNvSpPr>
            <a:spLocks noGrp="1"/>
          </p:cNvSpPr>
          <p:nvPr>
            <p:ph type="sldNum" sz="quarter" idx="5"/>
          </p:nvPr>
        </p:nvSpPr>
        <p:spPr/>
        <p:txBody>
          <a:bodyPr/>
          <a:lstStyle/>
          <a:p>
            <a:fld id="{A103AE9E-BFDE-4B0C-8D1F-CAA7710E4775}" type="slidenum">
              <a:rPr lang="en-ZA" smtClean="0"/>
              <a:t>9</a:t>
            </a:fld>
            <a:endParaRPr lang="en-ZA"/>
          </a:p>
        </p:txBody>
      </p:sp>
    </p:spTree>
    <p:extLst>
      <p:ext uri="{BB962C8B-B14F-4D97-AF65-F5344CB8AC3E}">
        <p14:creationId xmlns:p14="http://schemas.microsoft.com/office/powerpoint/2010/main" val="219380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third adaption</a:t>
            </a:r>
          </a:p>
          <a:p>
            <a:r>
              <a:rPr lang="en-GB" dirty="0"/>
              <a:t> - next Slide - We know this image from the previous adaption...Institution A, and Institution B now have their internal applications federated with a central SSO, and both now have an Identity Provider their users know</a:t>
            </a:r>
          </a:p>
          <a:p>
            <a:r>
              <a:rPr lang="en-GB" dirty="0"/>
              <a:t> how to use, </a:t>
            </a:r>
          </a:p>
          <a:p>
            <a:r>
              <a:rPr lang="en-GB" dirty="0"/>
              <a:t>- We now have the building blocks in place to create federated services between the institutions -&gt;</a:t>
            </a:r>
          </a:p>
          <a:p>
            <a:r>
              <a:rPr lang="en-GB" dirty="0"/>
              <a:t>show Slides</a:t>
            </a:r>
          </a:p>
          <a:p>
            <a:r>
              <a:rPr lang="en-GB" dirty="0"/>
              <a:t>to achieve this, the two parties can exchange the necessary Identity Provider, and Service Provider metadata (assertion signing keys, etc.) in order to implement a bilateral relationship meaning user from institution A, </a:t>
            </a:r>
          </a:p>
          <a:p>
            <a:r>
              <a:rPr lang="en-GB" dirty="0"/>
              <a:t>can use his home institution credentials, to login to the LMS at institution B - Bilateral arrangements however do not scale, since it means you need to then do the same thing for every application, and/or</a:t>
            </a:r>
          </a:p>
          <a:p>
            <a:r>
              <a:rPr lang="en-GB" dirty="0"/>
              <a:t>institution that you want to interact with</a:t>
            </a:r>
          </a:p>
          <a:p>
            <a:endParaRPr lang="en-GB" dirty="0"/>
          </a:p>
          <a:p>
            <a:r>
              <a:rPr lang="en-GB" dirty="0"/>
              <a:t> - this can be taken another step further where we create what we call a multilateral relationship, with the likes of a Academic Identity Federation Where institution A, and B, exchange their </a:t>
            </a:r>
            <a:r>
              <a:rPr lang="en-GB" dirty="0" err="1"/>
              <a:t>IdP</a:t>
            </a:r>
            <a:r>
              <a:rPr lang="en-GB" dirty="0"/>
              <a:t> metadata with the </a:t>
            </a:r>
          </a:p>
          <a:p>
            <a:r>
              <a:rPr lang="en-GB" dirty="0"/>
              <a:t> Academic Federation, an institution can also share it's LMS metadata with the federation - thereby allowing a user from the other institution to access that LMS - by extension this means that if more institutions join the </a:t>
            </a:r>
          </a:p>
          <a:p>
            <a:r>
              <a:rPr lang="en-GB" dirty="0"/>
              <a:t> Academic Federation in this way, it means that the hard work is already done, and they could also access that LMS (provided the LMS authorises that access – which again refers to AAI that I spoke of earlier.)</a:t>
            </a:r>
          </a:p>
          <a:p>
            <a:r>
              <a:rPr lang="en-GB" dirty="0"/>
              <a:t> </a:t>
            </a:r>
          </a:p>
          <a:p>
            <a:r>
              <a:rPr lang="en-GB" dirty="0"/>
              <a:t> - Our Academic Federations can also have exchanged metadata with other inter federations, which now means that those institutions can also access the 3000+ services that exist in federations around the world</a:t>
            </a:r>
            <a:endParaRPr lang="en-ZA" dirty="0"/>
          </a:p>
        </p:txBody>
      </p:sp>
      <p:sp>
        <p:nvSpPr>
          <p:cNvPr id="4" name="Slide Number Placeholder 3"/>
          <p:cNvSpPr>
            <a:spLocks noGrp="1"/>
          </p:cNvSpPr>
          <p:nvPr>
            <p:ph type="sldNum" sz="quarter" idx="5"/>
          </p:nvPr>
        </p:nvSpPr>
        <p:spPr/>
        <p:txBody>
          <a:bodyPr/>
          <a:lstStyle/>
          <a:p>
            <a:fld id="{A103AE9E-BFDE-4B0C-8D1F-CAA7710E4775}" type="slidenum">
              <a:rPr lang="en-ZA" smtClean="0"/>
              <a:t>10</a:t>
            </a:fld>
            <a:endParaRPr lang="en-ZA"/>
          </a:p>
        </p:txBody>
      </p:sp>
    </p:spTree>
    <p:extLst>
      <p:ext uri="{BB962C8B-B14F-4D97-AF65-F5344CB8AC3E}">
        <p14:creationId xmlns:p14="http://schemas.microsoft.com/office/powerpoint/2010/main" val="1787577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examples of Services you may find on campus that we know can be federated, and of course one should not federate for the sake of federating applications. </a:t>
            </a:r>
          </a:p>
          <a:p>
            <a:r>
              <a:rPr lang="en-GB" dirty="0"/>
              <a:t>In some cases, applications on campus may make sense for Single Sign-on but not necessarily to federate – stuff like Student Portals, HR websites, Password Self-Service applications .</a:t>
            </a:r>
          </a:p>
          <a:p>
            <a:r>
              <a:rPr lang="en-GB" dirty="0"/>
              <a:t> </a:t>
            </a:r>
          </a:p>
          <a:p>
            <a:r>
              <a:rPr lang="en-GB" dirty="0"/>
              <a:t>Stuff makes sense to federate such as  what you see on the slide – you will have seen in my previous slides I mentioned some of those, </a:t>
            </a:r>
          </a:p>
          <a:p>
            <a:endParaRPr lang="en-GB" dirty="0"/>
          </a:p>
          <a:p>
            <a:r>
              <a:rPr lang="en-GB" dirty="0"/>
              <a:t>It makes sense to think about federating LMS software as you may have realised from my previous slides, as it can go far in assisting researchers/students</a:t>
            </a:r>
          </a:p>
          <a:p>
            <a:r>
              <a:rPr lang="en-GB" dirty="0" err="1"/>
              <a:t>moodle</a:t>
            </a:r>
            <a:endParaRPr lang="en-GB" dirty="0"/>
          </a:p>
          <a:p>
            <a:r>
              <a:rPr lang="en-GB" dirty="0"/>
              <a:t>Sakai</a:t>
            </a:r>
          </a:p>
          <a:p>
            <a:endParaRPr lang="en-GB" dirty="0"/>
          </a:p>
          <a:p>
            <a:r>
              <a:rPr lang="en-GB" dirty="0"/>
              <a:t>Other collaborative, CRIS systems (</a:t>
            </a:r>
            <a:r>
              <a:rPr lang="en-ZA" sz="1200" b="0" i="0" kern="1200" dirty="0">
                <a:solidFill>
                  <a:schemeClr val="tx1"/>
                </a:solidFill>
                <a:effectLst/>
                <a:latin typeface="+mn-lt"/>
                <a:ea typeface="+mn-ea"/>
                <a:cs typeface="+mn-cs"/>
              </a:rPr>
              <a:t>Current research information systems)</a:t>
            </a:r>
          </a:p>
          <a:p>
            <a:r>
              <a:rPr lang="en-GB" sz="1200" b="0" i="0" kern="1200" dirty="0">
                <a:solidFill>
                  <a:schemeClr val="tx1"/>
                </a:solidFill>
                <a:effectLst/>
                <a:latin typeface="+mn-lt"/>
                <a:ea typeface="+mn-ea"/>
                <a:cs typeface="+mn-cs"/>
              </a:rPr>
              <a:t>C</a:t>
            </a:r>
            <a:r>
              <a:rPr lang="en-ZA" sz="1200" b="0" i="0" kern="1200" dirty="0" err="1">
                <a:solidFill>
                  <a:schemeClr val="tx1"/>
                </a:solidFill>
                <a:effectLst/>
                <a:latin typeface="+mn-lt"/>
                <a:ea typeface="+mn-ea"/>
                <a:cs typeface="+mn-cs"/>
              </a:rPr>
              <a:t>onveris</a:t>
            </a:r>
            <a:endParaRPr lang="en-ZA" sz="1200" b="0" i="0" kern="1200" dirty="0">
              <a:solidFill>
                <a:schemeClr val="tx1"/>
              </a:solidFill>
              <a:effectLst/>
              <a:latin typeface="+mn-lt"/>
              <a:ea typeface="+mn-ea"/>
              <a:cs typeface="+mn-cs"/>
            </a:endParaRPr>
          </a:p>
          <a:p>
            <a:r>
              <a:rPr lang="en-ZA" sz="1200" b="0" i="0" kern="1200" dirty="0">
                <a:solidFill>
                  <a:schemeClr val="tx1"/>
                </a:solidFill>
                <a:effectLst/>
                <a:latin typeface="+mn-lt"/>
                <a:ea typeface="+mn-ea"/>
                <a:cs typeface="+mn-cs"/>
              </a:rPr>
              <a:t>DSPACE-CRIS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Perhaps digital library journaling ,or repository systems such as</a:t>
            </a:r>
          </a:p>
          <a:p>
            <a:r>
              <a:rPr lang="en-GB" sz="1200" b="0" i="0" kern="1200" dirty="0">
                <a:solidFill>
                  <a:schemeClr val="tx1"/>
                </a:solidFill>
                <a:effectLst/>
                <a:latin typeface="+mn-lt"/>
                <a:ea typeface="+mn-ea"/>
                <a:cs typeface="+mn-cs"/>
              </a:rPr>
              <a:t>OJS – open journaling platform – non commercial academic publications – such as a book published by lecturers – similar commercial products is the likes of Taylor and Francis.</a:t>
            </a:r>
          </a:p>
          <a:p>
            <a:r>
              <a:rPr lang="en-ZA" sz="1200" b="0" i="0" kern="1200" dirty="0">
                <a:solidFill>
                  <a:schemeClr val="tx1"/>
                </a:solidFill>
                <a:effectLst/>
                <a:latin typeface="+mn-lt"/>
                <a:ea typeface="+mn-ea"/>
                <a:cs typeface="+mn-cs"/>
              </a:rPr>
              <a:t>DSPACE – institutional repository usually used for student thesis/papers</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And you will also see some smaller applications, such as </a:t>
            </a:r>
            <a:r>
              <a:rPr lang="en-GB" sz="1200" b="0" i="0" kern="1200" dirty="0" err="1">
                <a:solidFill>
                  <a:schemeClr val="tx1"/>
                </a:solidFill>
                <a:effectLst/>
                <a:latin typeface="+mn-lt"/>
                <a:ea typeface="+mn-ea"/>
                <a:cs typeface="+mn-cs"/>
              </a:rPr>
              <a:t>filesender</a:t>
            </a:r>
            <a:r>
              <a:rPr lang="en-GB" sz="1200" b="0" i="0" kern="1200" dirty="0">
                <a:solidFill>
                  <a:schemeClr val="tx1"/>
                </a:solidFill>
                <a:effectLst/>
                <a:latin typeface="+mn-lt"/>
                <a:ea typeface="+mn-ea"/>
                <a:cs typeface="+mn-cs"/>
              </a:rPr>
              <a:t>, or </a:t>
            </a:r>
            <a:r>
              <a:rPr lang="en-GB" sz="1200" b="0" i="0" kern="1200" dirty="0" err="1">
                <a:solidFill>
                  <a:schemeClr val="tx1"/>
                </a:solidFill>
                <a:effectLst/>
                <a:latin typeface="+mn-lt"/>
                <a:ea typeface="+mn-ea"/>
                <a:cs typeface="+mn-cs"/>
              </a:rPr>
              <a:t>Sympa</a:t>
            </a:r>
            <a:endParaRPr lang="en-ZA" dirty="0"/>
          </a:p>
        </p:txBody>
      </p:sp>
      <p:sp>
        <p:nvSpPr>
          <p:cNvPr id="4" name="Slide Number Placeholder 3"/>
          <p:cNvSpPr>
            <a:spLocks noGrp="1"/>
          </p:cNvSpPr>
          <p:nvPr>
            <p:ph type="sldNum" sz="quarter" idx="5"/>
          </p:nvPr>
        </p:nvSpPr>
        <p:spPr/>
        <p:txBody>
          <a:bodyPr/>
          <a:lstStyle/>
          <a:p>
            <a:fld id="{A103AE9E-BFDE-4B0C-8D1F-CAA7710E4775}" type="slidenum">
              <a:rPr lang="en-ZA" smtClean="0"/>
              <a:t>11</a:t>
            </a:fld>
            <a:endParaRPr lang="en-ZA"/>
          </a:p>
        </p:txBody>
      </p:sp>
    </p:spTree>
    <p:extLst>
      <p:ext uri="{BB962C8B-B14F-4D97-AF65-F5344CB8AC3E}">
        <p14:creationId xmlns:p14="http://schemas.microsoft.com/office/powerpoint/2010/main" val="3493384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28AA13-A411-4E8B-8A22-0207E65CA4F4}" type="datetimeFigureOut">
              <a:rPr lang="en-ZA" smtClean="0"/>
              <a:t>2020/11/08</a:t>
            </a:fld>
            <a:endParaRPr lang="en-ZA" dirty="0"/>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E1E46D-17F5-4084-B417-85C398BEBB4F}" type="slidenum">
              <a:rPr lang="en-ZA" smtClean="0"/>
              <a:t>‹#›</a:t>
            </a:fld>
            <a:endParaRPr lang="en-ZA"/>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62" y="6420816"/>
            <a:ext cx="670476" cy="236191"/>
          </a:xfrm>
          <a:prstGeom prst="rect">
            <a:avLst/>
          </a:prstGeom>
        </p:spPr>
      </p:pic>
    </p:spTree>
    <p:extLst>
      <p:ext uri="{BB962C8B-B14F-4D97-AF65-F5344CB8AC3E}">
        <p14:creationId xmlns:p14="http://schemas.microsoft.com/office/powerpoint/2010/main" val="401397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8AA13-A411-4E8B-8A22-0207E65CA4F4}" type="datetimeFigureOut">
              <a:rPr lang="en-ZA" smtClean="0"/>
              <a:t>2020/11/08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3028841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8AA13-A411-4E8B-8A22-0207E65CA4F4}" type="datetimeFigureOut">
              <a:rPr lang="en-ZA" smtClean="0"/>
              <a:t>2020/11/08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282100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8AA13-A411-4E8B-8A22-0207E65CA4F4}" type="datetimeFigureOut">
              <a:rPr lang="en-ZA" smtClean="0"/>
              <a:t>2020/11/08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268708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28AA13-A411-4E8B-8A22-0207E65CA4F4}" type="datetimeFigureOut">
              <a:rPr lang="en-ZA" smtClean="0"/>
              <a:t>2020/11/08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275544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28AA13-A411-4E8B-8A22-0207E65CA4F4}" type="datetimeFigureOut">
              <a:rPr lang="en-ZA" smtClean="0"/>
              <a:t>2020/11/08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35471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28AA13-A411-4E8B-8A22-0207E65CA4F4}" type="datetimeFigureOut">
              <a:rPr lang="en-ZA" smtClean="0"/>
              <a:t>2020/11/08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11895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28AA13-A411-4E8B-8A22-0207E65CA4F4}" type="datetimeFigureOut">
              <a:rPr lang="en-ZA" smtClean="0"/>
              <a:t>2020/11/08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332102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8AA13-A411-4E8B-8A22-0207E65CA4F4}" type="datetimeFigureOut">
              <a:rPr lang="en-ZA" smtClean="0"/>
              <a:t>2020/11/08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162308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28AA13-A411-4E8B-8A22-0207E65CA4F4}" type="datetimeFigureOut">
              <a:rPr lang="en-ZA" smtClean="0"/>
              <a:t>2020/11/08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342034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28AA13-A411-4E8B-8A22-0207E65CA4F4}" type="datetimeFigureOut">
              <a:rPr lang="en-ZA" smtClean="0"/>
              <a:t>2020/11/08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3E1E46D-17F5-4084-B417-85C398BEBB4F}" type="slidenum">
              <a:rPr lang="en-ZA" smtClean="0"/>
              <a:t>‹#›</a:t>
            </a:fld>
            <a:endParaRPr lang="en-ZA"/>
          </a:p>
        </p:txBody>
      </p:sp>
    </p:spTree>
    <p:extLst>
      <p:ext uri="{BB962C8B-B14F-4D97-AF65-F5344CB8AC3E}">
        <p14:creationId xmlns:p14="http://schemas.microsoft.com/office/powerpoint/2010/main" val="123696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248315"/>
            <a:ext cx="12192000" cy="609685"/>
          </a:xfrm>
          <a:prstGeom prst="rect">
            <a:avLst/>
          </a:prstGeom>
          <a:solidFill>
            <a:srgbClr val="DA291C"/>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4F28AA13-A411-4E8B-8A22-0207E65CA4F4}" type="datetimeFigureOut">
              <a:rPr lang="en-ZA" smtClean="0"/>
              <a:pPr/>
              <a:t>2020/11/08</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bg1"/>
                </a:solidFill>
              </a:defRPr>
            </a:lvl1pPr>
          </a:lstStyle>
          <a:p>
            <a:endParaRPr lang="en-ZA" dirty="0"/>
          </a:p>
        </p:txBody>
      </p:sp>
      <p:sp>
        <p:nvSpPr>
          <p:cNvPr id="6" name="Slide Number Placeholder 5"/>
          <p:cNvSpPr>
            <a:spLocks noGrp="1"/>
          </p:cNvSpPr>
          <p:nvPr>
            <p:ph type="sldNum" sz="quarter" idx="4"/>
          </p:nvPr>
        </p:nvSpPr>
        <p:spPr>
          <a:xfrm>
            <a:off x="8610600" y="6356350"/>
            <a:ext cx="1484745" cy="365125"/>
          </a:xfrm>
          <a:prstGeom prst="rect">
            <a:avLst/>
          </a:prstGeom>
        </p:spPr>
        <p:txBody>
          <a:bodyPr vert="horz" lIns="91440" tIns="45720" rIns="91440" bIns="45720" rtlCol="0" anchor="ctr"/>
          <a:lstStyle>
            <a:lvl1pPr algn="r">
              <a:defRPr sz="1200" baseline="0">
                <a:solidFill>
                  <a:schemeClr val="bg1"/>
                </a:solidFill>
              </a:defRPr>
            </a:lvl1pPr>
          </a:lstStyle>
          <a:p>
            <a:fld id="{43E1E46D-17F5-4084-B417-85C398BEBB4F}" type="slidenum">
              <a:rPr lang="en-ZA" smtClean="0"/>
              <a:pPr/>
              <a:t>‹#›</a:t>
            </a:fld>
            <a:endParaRPr lang="en-ZA" dirty="0"/>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10524" y="6248315"/>
            <a:ext cx="1981476" cy="609685"/>
          </a:xfrm>
          <a:prstGeom prst="rect">
            <a:avLst/>
          </a:prstGeom>
        </p:spPr>
      </p:pic>
    </p:spTree>
    <p:extLst>
      <p:ext uri="{BB962C8B-B14F-4D97-AF65-F5344CB8AC3E}">
        <p14:creationId xmlns:p14="http://schemas.microsoft.com/office/powerpoint/2010/main" val="318548038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i="1" kern="1200" baseline="0">
          <a:solidFill>
            <a:srgbClr val="DA291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3" Type="http://schemas.openxmlformats.org/officeDocument/2006/relationships/image" Target="../media/image6.emf"/><Relationship Id="rId7" Type="http://schemas.openxmlformats.org/officeDocument/2006/relationships/image" Target="../media/image10.png"/><Relationship Id="rId12" Type="http://schemas.openxmlformats.org/officeDocument/2006/relationships/image" Target="../media/image15.emf"/><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jpeg"/><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jpeg"/><Relationship Id="rId14" Type="http://schemas.openxmlformats.org/officeDocument/2006/relationships/image" Target="../media/image17.emf"/></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21.emf"/><Relationship Id="rId3" Type="http://schemas.openxmlformats.org/officeDocument/2006/relationships/image" Target="../media/image6.emf"/><Relationship Id="rId7" Type="http://schemas.openxmlformats.org/officeDocument/2006/relationships/image" Target="../media/image13.emf"/><Relationship Id="rId12" Type="http://schemas.openxmlformats.org/officeDocument/2006/relationships/image" Target="../media/image18.jpe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emf"/><Relationship Id="rId5" Type="http://schemas.openxmlformats.org/officeDocument/2006/relationships/image" Target="../media/image10.png"/><Relationship Id="rId15" Type="http://schemas.openxmlformats.org/officeDocument/2006/relationships/image" Target="../media/image22.emf"/><Relationship Id="rId10" Type="http://schemas.openxmlformats.org/officeDocument/2006/relationships/image" Target="../media/image16.emf"/><Relationship Id="rId4" Type="http://schemas.openxmlformats.org/officeDocument/2006/relationships/image" Target="../media/image9.jpeg"/><Relationship Id="rId9" Type="http://schemas.openxmlformats.org/officeDocument/2006/relationships/image" Target="../media/image15.emf"/><Relationship Id="rId1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8.emf"/><Relationship Id="rId18" Type="http://schemas.openxmlformats.org/officeDocument/2006/relationships/image" Target="../media/image28.jpeg"/><Relationship Id="rId3" Type="http://schemas.openxmlformats.org/officeDocument/2006/relationships/image" Target="../media/image15.emf"/><Relationship Id="rId7" Type="http://schemas.openxmlformats.org/officeDocument/2006/relationships/image" Target="../media/image9.jpeg"/><Relationship Id="rId12" Type="http://schemas.openxmlformats.org/officeDocument/2006/relationships/image" Target="../media/image21.emf"/><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6.emf"/><Relationship Id="rId11" Type="http://schemas.openxmlformats.org/officeDocument/2006/relationships/image" Target="../media/image14.emf"/><Relationship Id="rId5" Type="http://schemas.openxmlformats.org/officeDocument/2006/relationships/image" Target="../media/image17.emf"/><Relationship Id="rId15" Type="http://schemas.openxmlformats.org/officeDocument/2006/relationships/image" Target="../media/image23.emf"/><Relationship Id="rId10" Type="http://schemas.openxmlformats.org/officeDocument/2006/relationships/image" Target="../media/image13.emf"/><Relationship Id="rId4" Type="http://schemas.openxmlformats.org/officeDocument/2006/relationships/image" Target="../media/image16.emf"/><Relationship Id="rId9" Type="http://schemas.openxmlformats.org/officeDocument/2006/relationships/image" Target="../media/image12.jpeg"/><Relationship Id="rId1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5041-6D92-4BA1-A2CB-F9ECAE4AFE6A}"/>
              </a:ext>
            </a:extLst>
          </p:cNvPr>
          <p:cNvSpPr>
            <a:spLocks noGrp="1"/>
          </p:cNvSpPr>
          <p:nvPr>
            <p:ph type="ctrTitle"/>
          </p:nvPr>
        </p:nvSpPr>
        <p:spPr/>
        <p:txBody>
          <a:bodyPr>
            <a:normAutofit fontScale="90000"/>
          </a:bodyPr>
          <a:lstStyle/>
          <a:p>
            <a:r>
              <a:rPr lang="en-ZA" dirty="0"/>
              <a:t>The evolution of Authentication at institutions</a:t>
            </a:r>
          </a:p>
        </p:txBody>
      </p:sp>
      <p:sp>
        <p:nvSpPr>
          <p:cNvPr id="3" name="Subtitle 2">
            <a:extLst>
              <a:ext uri="{FF2B5EF4-FFF2-40B4-BE49-F238E27FC236}">
                <a16:creationId xmlns:a16="http://schemas.microsoft.com/office/drawing/2014/main" id="{79017815-2F24-498B-B4DE-825480223F75}"/>
              </a:ext>
            </a:extLst>
          </p:cNvPr>
          <p:cNvSpPr>
            <a:spLocks noGrp="1"/>
          </p:cNvSpPr>
          <p:nvPr>
            <p:ph type="subTitle" idx="1"/>
          </p:nvPr>
        </p:nvSpPr>
        <p:spPr/>
        <p:txBody>
          <a:bodyPr/>
          <a:lstStyle/>
          <a:p>
            <a:pPr algn="l"/>
            <a:r>
              <a:rPr lang="en-ZA" i="1" dirty="0"/>
              <a:t>local login, SSO, Federation</a:t>
            </a:r>
          </a:p>
        </p:txBody>
      </p:sp>
    </p:spTree>
    <p:extLst>
      <p:ext uri="{BB962C8B-B14F-4D97-AF65-F5344CB8AC3E}">
        <p14:creationId xmlns:p14="http://schemas.microsoft.com/office/powerpoint/2010/main" val="31406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A9C7D-065C-4674-9379-099A1FCD8A75}"/>
              </a:ext>
            </a:extLst>
          </p:cNvPr>
          <p:cNvPicPr>
            <a:picLocks noChangeAspect="1"/>
          </p:cNvPicPr>
          <p:nvPr/>
        </p:nvPicPr>
        <p:blipFill>
          <a:blip r:embed="rId3"/>
          <a:stretch>
            <a:fillRect/>
          </a:stretch>
        </p:blipFill>
        <p:spPr>
          <a:xfrm>
            <a:off x="0" y="0"/>
            <a:ext cx="12192000" cy="6858000"/>
          </a:xfrm>
          <a:prstGeom prst="rect">
            <a:avLst/>
          </a:prstGeom>
        </p:spPr>
      </p:pic>
      <p:grpSp>
        <p:nvGrpSpPr>
          <p:cNvPr id="28" name="Group 27">
            <a:extLst>
              <a:ext uri="{FF2B5EF4-FFF2-40B4-BE49-F238E27FC236}">
                <a16:creationId xmlns:a16="http://schemas.microsoft.com/office/drawing/2014/main" id="{24094793-7455-4DD5-A4DE-2022E29B81A2}"/>
              </a:ext>
            </a:extLst>
          </p:cNvPr>
          <p:cNvGrpSpPr/>
          <p:nvPr/>
        </p:nvGrpSpPr>
        <p:grpSpPr>
          <a:xfrm>
            <a:off x="2943225" y="3649809"/>
            <a:ext cx="1765220" cy="525832"/>
            <a:chOff x="2943225" y="3649809"/>
            <a:chExt cx="1765220" cy="525832"/>
          </a:xfrm>
        </p:grpSpPr>
        <p:cxnSp>
          <p:nvCxnSpPr>
            <p:cNvPr id="4" name="Straight Arrow Connector 3">
              <a:extLst>
                <a:ext uri="{FF2B5EF4-FFF2-40B4-BE49-F238E27FC236}">
                  <a16:creationId xmlns:a16="http://schemas.microsoft.com/office/drawing/2014/main" id="{8C4028DF-DE75-487A-A77E-5B8D0E8E24EE}"/>
                </a:ext>
              </a:extLst>
            </p:cNvPr>
            <p:cNvCxnSpPr>
              <a:cxnSpLocks/>
            </p:cNvCxnSpPr>
            <p:nvPr/>
          </p:nvCxnSpPr>
          <p:spPr>
            <a:xfrm flipV="1">
              <a:off x="2943225" y="3649809"/>
              <a:ext cx="1765220" cy="341166"/>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C62C973-87E2-41D5-8800-A0B27FF50B9F}"/>
                </a:ext>
              </a:extLst>
            </p:cNvPr>
            <p:cNvSpPr txBox="1"/>
            <p:nvPr/>
          </p:nvSpPr>
          <p:spPr>
            <a:xfrm rot="20959637">
              <a:off x="3284340" y="3806309"/>
              <a:ext cx="1082989" cy="369332"/>
            </a:xfrm>
            <a:prstGeom prst="rect">
              <a:avLst/>
            </a:prstGeom>
            <a:noFill/>
          </p:spPr>
          <p:txBody>
            <a:bodyPr wrap="none" rtlCol="0">
              <a:spAutoFit/>
            </a:bodyPr>
            <a:lstStyle/>
            <a:p>
              <a:r>
                <a:rPr lang="en-ZA" dirty="0"/>
                <a:t>metadata</a:t>
              </a:r>
            </a:p>
          </p:txBody>
        </p:sp>
      </p:grpSp>
      <p:grpSp>
        <p:nvGrpSpPr>
          <p:cNvPr id="27" name="Group 26">
            <a:extLst>
              <a:ext uri="{FF2B5EF4-FFF2-40B4-BE49-F238E27FC236}">
                <a16:creationId xmlns:a16="http://schemas.microsoft.com/office/drawing/2014/main" id="{DD4AA42C-C744-42F8-8D83-9218F2F339CB}"/>
              </a:ext>
            </a:extLst>
          </p:cNvPr>
          <p:cNvGrpSpPr/>
          <p:nvPr/>
        </p:nvGrpSpPr>
        <p:grpSpPr>
          <a:xfrm>
            <a:off x="6757427" y="3505200"/>
            <a:ext cx="2162455" cy="439999"/>
            <a:chOff x="6757427" y="3505200"/>
            <a:chExt cx="2162455" cy="439999"/>
          </a:xfrm>
        </p:grpSpPr>
        <p:cxnSp>
          <p:nvCxnSpPr>
            <p:cNvPr id="10" name="Straight Arrow Connector 9">
              <a:extLst>
                <a:ext uri="{FF2B5EF4-FFF2-40B4-BE49-F238E27FC236}">
                  <a16:creationId xmlns:a16="http://schemas.microsoft.com/office/drawing/2014/main" id="{A89949EE-464C-4AB3-9024-AF29C83C5135}"/>
                </a:ext>
              </a:extLst>
            </p:cNvPr>
            <p:cNvCxnSpPr>
              <a:cxnSpLocks/>
            </p:cNvCxnSpPr>
            <p:nvPr/>
          </p:nvCxnSpPr>
          <p:spPr>
            <a:xfrm>
              <a:off x="6757427" y="3505200"/>
              <a:ext cx="2162455" cy="204019"/>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4C2BCDC-0EBA-4A21-B01D-EB61B948BFE2}"/>
                </a:ext>
              </a:extLst>
            </p:cNvPr>
            <p:cNvSpPr txBox="1"/>
            <p:nvPr/>
          </p:nvSpPr>
          <p:spPr>
            <a:xfrm rot="324507">
              <a:off x="7363078" y="3575867"/>
              <a:ext cx="1174057" cy="369332"/>
            </a:xfrm>
            <a:prstGeom prst="rect">
              <a:avLst/>
            </a:prstGeom>
            <a:noFill/>
          </p:spPr>
          <p:txBody>
            <a:bodyPr wrap="square" rtlCol="0">
              <a:spAutoFit/>
            </a:bodyPr>
            <a:lstStyle/>
            <a:p>
              <a:r>
                <a:rPr lang="en-ZA" dirty="0"/>
                <a:t>metadata</a:t>
              </a:r>
            </a:p>
          </p:txBody>
        </p:sp>
      </p:grpSp>
      <p:grpSp>
        <p:nvGrpSpPr>
          <p:cNvPr id="26" name="Group 25">
            <a:extLst>
              <a:ext uri="{FF2B5EF4-FFF2-40B4-BE49-F238E27FC236}">
                <a16:creationId xmlns:a16="http://schemas.microsoft.com/office/drawing/2014/main" id="{B686BF90-41F2-4950-B26D-5D82E430E2F6}"/>
              </a:ext>
            </a:extLst>
          </p:cNvPr>
          <p:cNvGrpSpPr/>
          <p:nvPr/>
        </p:nvGrpSpPr>
        <p:grpSpPr>
          <a:xfrm>
            <a:off x="6164227" y="2316102"/>
            <a:ext cx="1142710" cy="561569"/>
            <a:chOff x="6164227" y="2316102"/>
            <a:chExt cx="1142710" cy="561569"/>
          </a:xfrm>
        </p:grpSpPr>
        <p:cxnSp>
          <p:nvCxnSpPr>
            <p:cNvPr id="17" name="Straight Arrow Connector 16">
              <a:extLst>
                <a:ext uri="{FF2B5EF4-FFF2-40B4-BE49-F238E27FC236}">
                  <a16:creationId xmlns:a16="http://schemas.microsoft.com/office/drawing/2014/main" id="{1B5E437F-9E24-4E2D-BD84-4A8ADE143238}"/>
                </a:ext>
              </a:extLst>
            </p:cNvPr>
            <p:cNvCxnSpPr>
              <a:cxnSpLocks/>
            </p:cNvCxnSpPr>
            <p:nvPr/>
          </p:nvCxnSpPr>
          <p:spPr>
            <a:xfrm flipV="1">
              <a:off x="6275294" y="2511834"/>
              <a:ext cx="932873" cy="365837"/>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7F28E16-92BD-401B-9635-D3AB77AB2359}"/>
                </a:ext>
              </a:extLst>
            </p:cNvPr>
            <p:cNvSpPr txBox="1"/>
            <p:nvPr/>
          </p:nvSpPr>
          <p:spPr>
            <a:xfrm rot="20294860">
              <a:off x="6164227" y="2316102"/>
              <a:ext cx="1142710" cy="369332"/>
            </a:xfrm>
            <a:prstGeom prst="rect">
              <a:avLst/>
            </a:prstGeom>
            <a:noFill/>
          </p:spPr>
          <p:txBody>
            <a:bodyPr wrap="square" rtlCol="0">
              <a:spAutoFit/>
            </a:bodyPr>
            <a:lstStyle/>
            <a:p>
              <a:r>
                <a:rPr lang="en-ZA" dirty="0"/>
                <a:t>metadata</a:t>
              </a:r>
            </a:p>
          </p:txBody>
        </p:sp>
      </p:grpSp>
      <p:sp>
        <p:nvSpPr>
          <p:cNvPr id="23" name="Freeform: Shape 22">
            <a:extLst>
              <a:ext uri="{FF2B5EF4-FFF2-40B4-BE49-F238E27FC236}">
                <a16:creationId xmlns:a16="http://schemas.microsoft.com/office/drawing/2014/main" id="{0EDA7BF8-2296-4946-8CF2-0A2D8CE382DC}"/>
              </a:ext>
            </a:extLst>
          </p:cNvPr>
          <p:cNvSpPr/>
          <p:nvPr/>
        </p:nvSpPr>
        <p:spPr>
          <a:xfrm>
            <a:off x="2582358" y="2599765"/>
            <a:ext cx="4508723" cy="1237777"/>
          </a:xfrm>
          <a:custGeom>
            <a:avLst/>
            <a:gdLst>
              <a:gd name="connsiteX0" fmla="*/ 1218676 w 4365288"/>
              <a:gd name="connsiteY0" fmla="*/ 0 h 1237777"/>
              <a:gd name="connsiteX1" fmla="*/ 169806 w 4365288"/>
              <a:gd name="connsiteY1" fmla="*/ 1237129 h 1237777"/>
              <a:gd name="connsiteX2" fmla="*/ 4365288 w 4365288"/>
              <a:gd name="connsiteY2" fmla="*/ 134470 h 1237777"/>
            </a:gdLst>
            <a:ahLst/>
            <a:cxnLst>
              <a:cxn ang="0">
                <a:pos x="connsiteX0" y="connsiteY0"/>
              </a:cxn>
              <a:cxn ang="0">
                <a:pos x="connsiteX1" y="connsiteY1"/>
              </a:cxn>
              <a:cxn ang="0">
                <a:pos x="connsiteX2" y="connsiteY2"/>
              </a:cxn>
            </a:cxnLst>
            <a:rect l="l" t="t" r="r" b="b"/>
            <a:pathLst>
              <a:path w="4365288" h="1237777">
                <a:moveTo>
                  <a:pt x="1218676" y="0"/>
                </a:moveTo>
                <a:cubicBezTo>
                  <a:pt x="432023" y="607358"/>
                  <a:pt x="-354629" y="1214717"/>
                  <a:pt x="169806" y="1237129"/>
                </a:cubicBezTo>
                <a:cubicBezTo>
                  <a:pt x="694241" y="1259541"/>
                  <a:pt x="2529764" y="697005"/>
                  <a:pt x="4365288" y="134470"/>
                </a:cubicBezTo>
              </a:path>
            </a:pathLst>
          </a:custGeom>
          <a:noFill/>
          <a:ln w="38100">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5" name="Group 24">
            <a:extLst>
              <a:ext uri="{FF2B5EF4-FFF2-40B4-BE49-F238E27FC236}">
                <a16:creationId xmlns:a16="http://schemas.microsoft.com/office/drawing/2014/main" id="{AF6A525D-ED08-43B8-937A-73109E7F7919}"/>
              </a:ext>
            </a:extLst>
          </p:cNvPr>
          <p:cNvGrpSpPr/>
          <p:nvPr/>
        </p:nvGrpSpPr>
        <p:grpSpPr>
          <a:xfrm>
            <a:off x="4064534" y="2409825"/>
            <a:ext cx="3214687" cy="2588453"/>
            <a:chOff x="4064534" y="2409825"/>
            <a:chExt cx="3214687" cy="2588453"/>
          </a:xfrm>
        </p:grpSpPr>
        <p:pic>
          <p:nvPicPr>
            <p:cNvPr id="3" name="Picture 2">
              <a:extLst>
                <a:ext uri="{FF2B5EF4-FFF2-40B4-BE49-F238E27FC236}">
                  <a16:creationId xmlns:a16="http://schemas.microsoft.com/office/drawing/2014/main" id="{D2F23D6B-CCA7-488F-B678-955103C04004}"/>
                </a:ext>
              </a:extLst>
            </p:cNvPr>
            <p:cNvPicPr>
              <a:picLocks noChangeAspect="1"/>
            </p:cNvPicPr>
            <p:nvPr/>
          </p:nvPicPr>
          <p:blipFill>
            <a:blip r:embed="rId4"/>
            <a:stretch>
              <a:fillRect/>
            </a:stretch>
          </p:blipFill>
          <p:spPr>
            <a:xfrm>
              <a:off x="4842902" y="2409825"/>
              <a:ext cx="1914525" cy="2038350"/>
            </a:xfrm>
            <a:prstGeom prst="rect">
              <a:avLst/>
            </a:prstGeom>
          </p:spPr>
        </p:pic>
        <p:pic>
          <p:nvPicPr>
            <p:cNvPr id="24" name="Picture 23">
              <a:extLst>
                <a:ext uri="{FF2B5EF4-FFF2-40B4-BE49-F238E27FC236}">
                  <a16:creationId xmlns:a16="http://schemas.microsoft.com/office/drawing/2014/main" id="{5D6675A9-2AC5-4497-9D4D-514E14E679C6}"/>
                </a:ext>
              </a:extLst>
            </p:cNvPr>
            <p:cNvPicPr>
              <a:picLocks noChangeAspect="1"/>
            </p:cNvPicPr>
            <p:nvPr/>
          </p:nvPicPr>
          <p:blipFill>
            <a:blip r:embed="rId5"/>
            <a:stretch>
              <a:fillRect/>
            </a:stretch>
          </p:blipFill>
          <p:spPr>
            <a:xfrm>
              <a:off x="4064534" y="4465036"/>
              <a:ext cx="3214687" cy="533242"/>
            </a:xfrm>
            <a:prstGeom prst="rect">
              <a:avLst/>
            </a:prstGeom>
          </p:spPr>
        </p:pic>
      </p:grpSp>
      <p:cxnSp>
        <p:nvCxnSpPr>
          <p:cNvPr id="33" name="Straight Arrow Connector 32">
            <a:extLst>
              <a:ext uri="{FF2B5EF4-FFF2-40B4-BE49-F238E27FC236}">
                <a16:creationId xmlns:a16="http://schemas.microsoft.com/office/drawing/2014/main" id="{C98205DB-FF65-4EAF-8206-027F4B72A1B3}"/>
              </a:ext>
            </a:extLst>
          </p:cNvPr>
          <p:cNvCxnSpPr/>
          <p:nvPr/>
        </p:nvCxnSpPr>
        <p:spPr>
          <a:xfrm flipV="1">
            <a:off x="5432612" y="1640541"/>
            <a:ext cx="0" cy="6096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2" descr="Image result for edugain logo">
            <a:extLst>
              <a:ext uri="{FF2B5EF4-FFF2-40B4-BE49-F238E27FC236}">
                <a16:creationId xmlns:a16="http://schemas.microsoft.com/office/drawing/2014/main" id="{22FE2DCB-D734-4D63-96E0-4539AA1B51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8399" y="75722"/>
            <a:ext cx="5828426" cy="1520163"/>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Shape 39">
            <a:extLst>
              <a:ext uri="{FF2B5EF4-FFF2-40B4-BE49-F238E27FC236}">
                <a16:creationId xmlns:a16="http://schemas.microsoft.com/office/drawing/2014/main" id="{E4A556DD-F452-4A47-AE83-B0209762577B}"/>
              </a:ext>
            </a:extLst>
          </p:cNvPr>
          <p:cNvSpPr/>
          <p:nvPr/>
        </p:nvSpPr>
        <p:spPr>
          <a:xfrm>
            <a:off x="5464623" y="1577788"/>
            <a:ext cx="4782036" cy="2483236"/>
          </a:xfrm>
          <a:custGeom>
            <a:avLst/>
            <a:gdLst>
              <a:gd name="connsiteX0" fmla="*/ 4975544 w 4975544"/>
              <a:gd name="connsiteY0" fmla="*/ 0 h 2483236"/>
              <a:gd name="connsiteX1" fmla="*/ 403544 w 4975544"/>
              <a:gd name="connsiteY1" fmla="*/ 2483224 h 2483236"/>
              <a:gd name="connsiteX2" fmla="*/ 520085 w 4975544"/>
              <a:gd name="connsiteY2" fmla="*/ 26894 h 2483236"/>
            </a:gdLst>
            <a:ahLst/>
            <a:cxnLst>
              <a:cxn ang="0">
                <a:pos x="connsiteX0" y="connsiteY0"/>
              </a:cxn>
              <a:cxn ang="0">
                <a:pos x="connsiteX1" y="connsiteY1"/>
              </a:cxn>
              <a:cxn ang="0">
                <a:pos x="connsiteX2" y="connsiteY2"/>
              </a:cxn>
            </a:cxnLst>
            <a:rect l="l" t="t" r="r" b="b"/>
            <a:pathLst>
              <a:path w="4975544" h="2483236">
                <a:moveTo>
                  <a:pt x="4975544" y="0"/>
                </a:moveTo>
                <a:cubicBezTo>
                  <a:pt x="3060832" y="1239371"/>
                  <a:pt x="1146120" y="2478742"/>
                  <a:pt x="403544" y="2483224"/>
                </a:cubicBezTo>
                <a:cubicBezTo>
                  <a:pt x="-339032" y="2487706"/>
                  <a:pt x="90526" y="1257300"/>
                  <a:pt x="520085" y="26894"/>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Freeform: Shape 40">
            <a:extLst>
              <a:ext uri="{FF2B5EF4-FFF2-40B4-BE49-F238E27FC236}">
                <a16:creationId xmlns:a16="http://schemas.microsoft.com/office/drawing/2014/main" id="{12FF5C00-F1C2-4EA6-B09C-84FE0BC9181C}"/>
              </a:ext>
            </a:extLst>
          </p:cNvPr>
          <p:cNvSpPr/>
          <p:nvPr/>
        </p:nvSpPr>
        <p:spPr>
          <a:xfrm>
            <a:off x="2849813" y="1685365"/>
            <a:ext cx="2480353" cy="2605277"/>
          </a:xfrm>
          <a:custGeom>
            <a:avLst/>
            <a:gdLst>
              <a:gd name="connsiteX0" fmla="*/ 942258 w 2480353"/>
              <a:gd name="connsiteY0" fmla="*/ 1111623 h 2605277"/>
              <a:gd name="connsiteX1" fmla="*/ 54752 w 2480353"/>
              <a:gd name="connsiteY1" fmla="*/ 2393576 h 2605277"/>
              <a:gd name="connsiteX2" fmla="*/ 2349716 w 2480353"/>
              <a:gd name="connsiteY2" fmla="*/ 2357717 h 2605277"/>
              <a:gd name="connsiteX3" fmla="*/ 2197316 w 2480353"/>
              <a:gd name="connsiteY3" fmla="*/ 0 h 2605277"/>
            </a:gdLst>
            <a:ahLst/>
            <a:cxnLst>
              <a:cxn ang="0">
                <a:pos x="connsiteX0" y="connsiteY0"/>
              </a:cxn>
              <a:cxn ang="0">
                <a:pos x="connsiteX1" y="connsiteY1"/>
              </a:cxn>
              <a:cxn ang="0">
                <a:pos x="connsiteX2" y="connsiteY2"/>
              </a:cxn>
              <a:cxn ang="0">
                <a:pos x="connsiteX3" y="connsiteY3"/>
              </a:cxn>
            </a:cxnLst>
            <a:rect l="l" t="t" r="r" b="b"/>
            <a:pathLst>
              <a:path w="2480353" h="2605277">
                <a:moveTo>
                  <a:pt x="942258" y="1111623"/>
                </a:moveTo>
                <a:cubicBezTo>
                  <a:pt x="381217" y="1648758"/>
                  <a:pt x="-179824" y="2185894"/>
                  <a:pt x="54752" y="2393576"/>
                </a:cubicBezTo>
                <a:cubicBezTo>
                  <a:pt x="289328" y="2601258"/>
                  <a:pt x="1992622" y="2756646"/>
                  <a:pt x="2349716" y="2357717"/>
                </a:cubicBezTo>
                <a:cubicBezTo>
                  <a:pt x="2706810" y="1958788"/>
                  <a:pt x="2221222" y="324223"/>
                  <a:pt x="2197316" y="0"/>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3" name="Picture 4">
            <a:extLst>
              <a:ext uri="{FF2B5EF4-FFF2-40B4-BE49-F238E27FC236}">
                <a16:creationId xmlns:a16="http://schemas.microsoft.com/office/drawing/2014/main" id="{3F1F0A1A-F532-435E-BC65-BDD67D7BFA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59631" y="993522"/>
            <a:ext cx="4041235" cy="4041235"/>
          </a:xfrm>
          <a:prstGeom prst="rect">
            <a:avLst/>
          </a:prstGeom>
          <a:noFill/>
          <a:ln>
            <a:noFill/>
          </a:ln>
        </p:spPr>
      </p:pic>
      <p:pic>
        <p:nvPicPr>
          <p:cNvPr id="6" name="Picture 5">
            <a:extLst>
              <a:ext uri="{FF2B5EF4-FFF2-40B4-BE49-F238E27FC236}">
                <a16:creationId xmlns:a16="http://schemas.microsoft.com/office/drawing/2014/main" id="{72902DBE-DC23-4A71-B34B-394C3715C4A0}"/>
              </a:ext>
            </a:extLst>
          </p:cNvPr>
          <p:cNvPicPr>
            <a:picLocks noChangeAspect="1"/>
          </p:cNvPicPr>
          <p:nvPr/>
        </p:nvPicPr>
        <p:blipFill>
          <a:blip r:embed="rId8"/>
          <a:stretch>
            <a:fillRect/>
          </a:stretch>
        </p:blipFill>
        <p:spPr>
          <a:xfrm>
            <a:off x="0" y="6231973"/>
            <a:ext cx="12192000" cy="641252"/>
          </a:xfrm>
          <a:prstGeom prst="rect">
            <a:avLst/>
          </a:prstGeom>
        </p:spPr>
      </p:pic>
    </p:spTree>
    <p:extLst>
      <p:ext uri="{BB962C8B-B14F-4D97-AF65-F5344CB8AC3E}">
        <p14:creationId xmlns:p14="http://schemas.microsoft.com/office/powerpoint/2010/main" val="304391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oodle: Online Learning with the World's Most Popular LMS">
            <a:extLst>
              <a:ext uri="{FF2B5EF4-FFF2-40B4-BE49-F238E27FC236}">
                <a16:creationId xmlns:a16="http://schemas.microsoft.com/office/drawing/2014/main" id="{4AD12A2E-72EE-4B09-BD04-7E4D1E562E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376" y="808643"/>
            <a:ext cx="2702257" cy="6628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 Journal Systems | 2020Media.com">
            <a:extLst>
              <a:ext uri="{FF2B5EF4-FFF2-40B4-BE49-F238E27FC236}">
                <a16:creationId xmlns:a16="http://schemas.microsoft.com/office/drawing/2014/main" id="{BF8088D9-E3F6-4CCD-BF28-FCB1EE2CB0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3619" y="1929699"/>
            <a:ext cx="1339304" cy="9275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5C8B043-5741-4DFC-854B-645CEA161258}"/>
              </a:ext>
            </a:extLst>
          </p:cNvPr>
          <p:cNvPicPr>
            <a:picLocks noChangeAspect="1"/>
          </p:cNvPicPr>
          <p:nvPr/>
        </p:nvPicPr>
        <p:blipFill>
          <a:blip r:embed="rId5"/>
          <a:stretch>
            <a:fillRect/>
          </a:stretch>
        </p:blipFill>
        <p:spPr>
          <a:xfrm>
            <a:off x="5563735" y="4406735"/>
            <a:ext cx="3400425" cy="990600"/>
          </a:xfrm>
          <a:prstGeom prst="rect">
            <a:avLst/>
          </a:prstGeom>
        </p:spPr>
      </p:pic>
      <p:pic>
        <p:nvPicPr>
          <p:cNvPr id="1036" name="Picture 12" descr="Διαθέσιμες υπηρεσίες μέσω υποδομής AAI | Κέντρο IT ΑΠΘ">
            <a:extLst>
              <a:ext uri="{FF2B5EF4-FFF2-40B4-BE49-F238E27FC236}">
                <a16:creationId xmlns:a16="http://schemas.microsoft.com/office/drawing/2014/main" id="{C8712A5F-6F93-45ED-9728-EDB02972E4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8185" y="3315552"/>
            <a:ext cx="18669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ogos [Sympa mailing list server]">
            <a:extLst>
              <a:ext uri="{FF2B5EF4-FFF2-40B4-BE49-F238E27FC236}">
                <a16:creationId xmlns:a16="http://schemas.microsoft.com/office/drawing/2014/main" id="{27CB9EE9-47BC-4ACB-8F6D-2ECE67CD96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0065" y="2572602"/>
            <a:ext cx="333375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DSpace - A Turnkey Institutional Repository Application">
            <a:extLst>
              <a:ext uri="{FF2B5EF4-FFF2-40B4-BE49-F238E27FC236}">
                <a16:creationId xmlns:a16="http://schemas.microsoft.com/office/drawing/2014/main" id="{7F4D6218-4D36-4D57-A2F5-6F3F2EB0E0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3735" y="737986"/>
            <a:ext cx="1741225" cy="119171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Sakai - Distance e-Learning with Teqcle Information Technologies">
            <a:extLst>
              <a:ext uri="{FF2B5EF4-FFF2-40B4-BE49-F238E27FC236}">
                <a16:creationId xmlns:a16="http://schemas.microsoft.com/office/drawing/2014/main" id="{0EB060D6-9DE1-4FE8-9A7C-781F7FB66A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2747" y="5182582"/>
            <a:ext cx="1428750"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pace-CRIS the platform for managing research data - 4Science">
            <a:extLst>
              <a:ext uri="{FF2B5EF4-FFF2-40B4-BE49-F238E27FC236}">
                <a16:creationId xmlns:a16="http://schemas.microsoft.com/office/drawing/2014/main" id="{C6E088D7-17DF-481A-BDE3-90AB19A227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83191" y="196719"/>
            <a:ext cx="2156278" cy="188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78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2182-3718-4E20-9EA7-7B53C61A2A4A}"/>
              </a:ext>
            </a:extLst>
          </p:cNvPr>
          <p:cNvSpPr>
            <a:spLocks noGrp="1"/>
          </p:cNvSpPr>
          <p:nvPr>
            <p:ph type="title"/>
          </p:nvPr>
        </p:nvSpPr>
        <p:spPr/>
        <p:txBody>
          <a:bodyPr/>
          <a:lstStyle/>
          <a:p>
            <a:r>
              <a:rPr lang="en-ZA" dirty="0"/>
              <a:t>Demo</a:t>
            </a:r>
          </a:p>
        </p:txBody>
      </p:sp>
      <p:sp>
        <p:nvSpPr>
          <p:cNvPr id="3" name="Text Placeholder 2">
            <a:extLst>
              <a:ext uri="{FF2B5EF4-FFF2-40B4-BE49-F238E27FC236}">
                <a16:creationId xmlns:a16="http://schemas.microsoft.com/office/drawing/2014/main" id="{A3094790-1A23-40AF-8174-749D5937705B}"/>
              </a:ext>
            </a:extLst>
          </p:cNvPr>
          <p:cNvSpPr>
            <a:spLocks noGrp="1"/>
          </p:cNvSpPr>
          <p:nvPr>
            <p:ph type="body" idx="1"/>
          </p:nvPr>
        </p:nvSpPr>
        <p:spPr/>
        <p:txBody>
          <a:bodyPr/>
          <a:lstStyle/>
          <a:p>
            <a:endParaRPr lang="en-ZA"/>
          </a:p>
        </p:txBody>
      </p:sp>
    </p:spTree>
    <p:extLst>
      <p:ext uri="{BB962C8B-B14F-4D97-AF65-F5344CB8AC3E}">
        <p14:creationId xmlns:p14="http://schemas.microsoft.com/office/powerpoint/2010/main" val="366267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CE0B07-EBFB-4707-A895-64801277B8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25553" y="161365"/>
            <a:ext cx="8299200" cy="6058203"/>
          </a:xfrm>
          <a:prstGeom prst="rect">
            <a:avLst/>
          </a:prstGeom>
        </p:spPr>
      </p:pic>
    </p:spTree>
    <p:extLst>
      <p:ext uri="{BB962C8B-B14F-4D97-AF65-F5344CB8AC3E}">
        <p14:creationId xmlns:p14="http://schemas.microsoft.com/office/powerpoint/2010/main" val="251762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23955" y="425116"/>
            <a:ext cx="8300560" cy="5703835"/>
          </a:xfrm>
          <a:prstGeom prst="rect">
            <a:avLst/>
          </a:prstGeom>
        </p:spPr>
      </p:pic>
      <p:pic>
        <p:nvPicPr>
          <p:cNvPr id="3" name="Picture 6" descr="CANARIE_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5205" y="5127502"/>
            <a:ext cx="28575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71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98515B-A372-4CCC-BECD-697BCE0B706C}"/>
              </a:ext>
            </a:extLst>
          </p:cNvPr>
          <p:cNvPicPr>
            <a:picLocks noChangeAspect="1"/>
          </p:cNvPicPr>
          <p:nvPr/>
        </p:nvPicPr>
        <p:blipFill>
          <a:blip r:embed="rId3"/>
          <a:stretch>
            <a:fillRect/>
          </a:stretch>
        </p:blipFill>
        <p:spPr>
          <a:xfrm>
            <a:off x="3785937" y="717495"/>
            <a:ext cx="4315326" cy="4973832"/>
          </a:xfrm>
          <a:prstGeom prst="rect">
            <a:avLst/>
          </a:prstGeom>
        </p:spPr>
      </p:pic>
      <p:sp>
        <p:nvSpPr>
          <p:cNvPr id="3" name="Title 2">
            <a:extLst>
              <a:ext uri="{FF2B5EF4-FFF2-40B4-BE49-F238E27FC236}">
                <a16:creationId xmlns:a16="http://schemas.microsoft.com/office/drawing/2014/main" id="{F0DF4534-9A06-4BEF-A32C-B23CD5333266}"/>
              </a:ext>
            </a:extLst>
          </p:cNvPr>
          <p:cNvSpPr>
            <a:spLocks noGrp="1"/>
          </p:cNvSpPr>
          <p:nvPr>
            <p:ph type="title"/>
          </p:nvPr>
        </p:nvSpPr>
        <p:spPr/>
        <p:txBody>
          <a:bodyPr/>
          <a:lstStyle/>
          <a:p>
            <a:r>
              <a:rPr lang="en-ZA" dirty="0"/>
              <a:t>First adaptation</a:t>
            </a:r>
          </a:p>
        </p:txBody>
      </p:sp>
    </p:spTree>
    <p:extLst>
      <p:ext uri="{BB962C8B-B14F-4D97-AF65-F5344CB8AC3E}">
        <p14:creationId xmlns:p14="http://schemas.microsoft.com/office/powerpoint/2010/main" val="270178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3BF80F-DB79-4471-B5BD-ABC0F67B0A3F}"/>
              </a:ext>
            </a:extLst>
          </p:cNvPr>
          <p:cNvPicPr>
            <a:picLocks noChangeAspect="1"/>
          </p:cNvPicPr>
          <p:nvPr/>
        </p:nvPicPr>
        <p:blipFill>
          <a:blip r:embed="rId3"/>
          <a:stretch>
            <a:fillRect/>
          </a:stretch>
        </p:blipFill>
        <p:spPr>
          <a:xfrm>
            <a:off x="1518986" y="1369593"/>
            <a:ext cx="1485900" cy="1295400"/>
          </a:xfrm>
          <a:prstGeom prst="rect">
            <a:avLst/>
          </a:prstGeom>
        </p:spPr>
      </p:pic>
      <p:cxnSp>
        <p:nvCxnSpPr>
          <p:cNvPr id="4" name="Straight Connector 3">
            <a:extLst>
              <a:ext uri="{FF2B5EF4-FFF2-40B4-BE49-F238E27FC236}">
                <a16:creationId xmlns:a16="http://schemas.microsoft.com/office/drawing/2014/main" id="{13E4A1A6-F34E-49B5-812B-21D2246FA91F}"/>
              </a:ext>
            </a:extLst>
          </p:cNvPr>
          <p:cNvCxnSpPr>
            <a:cxnSpLocks/>
            <a:stCxn id="2" idx="2"/>
          </p:cNvCxnSpPr>
          <p:nvPr/>
        </p:nvCxnSpPr>
        <p:spPr>
          <a:xfrm>
            <a:off x="2261936" y="2664993"/>
            <a:ext cx="8022" cy="623637"/>
          </a:xfrm>
          <a:prstGeom prst="line">
            <a:avLst/>
          </a:prstGeom>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AA8DF17C-27C5-4412-8CB0-64B85873B1F5}"/>
              </a:ext>
            </a:extLst>
          </p:cNvPr>
          <p:cNvGrpSpPr/>
          <p:nvPr/>
        </p:nvGrpSpPr>
        <p:grpSpPr>
          <a:xfrm>
            <a:off x="1992228" y="3147258"/>
            <a:ext cx="571500" cy="723900"/>
            <a:chOff x="1984207" y="2810376"/>
            <a:chExt cx="571500" cy="723900"/>
          </a:xfrm>
        </p:grpSpPr>
        <p:pic>
          <p:nvPicPr>
            <p:cNvPr id="5" name="Picture 4">
              <a:extLst>
                <a:ext uri="{FF2B5EF4-FFF2-40B4-BE49-F238E27FC236}">
                  <a16:creationId xmlns:a16="http://schemas.microsoft.com/office/drawing/2014/main" id="{66D4D5A5-61D4-4396-9BF6-46FE4A2F923B}"/>
                </a:ext>
              </a:extLst>
            </p:cNvPr>
            <p:cNvPicPr>
              <a:picLocks noChangeAspect="1"/>
            </p:cNvPicPr>
            <p:nvPr/>
          </p:nvPicPr>
          <p:blipFill>
            <a:blip r:embed="rId4"/>
            <a:stretch>
              <a:fillRect/>
            </a:stretch>
          </p:blipFill>
          <p:spPr>
            <a:xfrm>
              <a:off x="1984207" y="2810376"/>
              <a:ext cx="571500" cy="723900"/>
            </a:xfrm>
            <a:prstGeom prst="rect">
              <a:avLst/>
            </a:prstGeom>
          </p:spPr>
        </p:pic>
        <p:pic>
          <p:nvPicPr>
            <p:cNvPr id="6" name="Picture 5">
              <a:extLst>
                <a:ext uri="{FF2B5EF4-FFF2-40B4-BE49-F238E27FC236}">
                  <a16:creationId xmlns:a16="http://schemas.microsoft.com/office/drawing/2014/main" id="{EB28DDD7-DA0B-466F-A1A3-9D518F37D700}"/>
                </a:ext>
              </a:extLst>
            </p:cNvPr>
            <p:cNvPicPr>
              <a:picLocks noChangeAspect="1"/>
            </p:cNvPicPr>
            <p:nvPr/>
          </p:nvPicPr>
          <p:blipFill>
            <a:blip r:embed="rId5"/>
            <a:stretch>
              <a:fillRect/>
            </a:stretch>
          </p:blipFill>
          <p:spPr>
            <a:xfrm>
              <a:off x="2117557" y="3085097"/>
              <a:ext cx="304800" cy="323850"/>
            </a:xfrm>
            <a:prstGeom prst="rect">
              <a:avLst/>
            </a:prstGeom>
          </p:spPr>
        </p:pic>
      </p:grpSp>
      <p:grpSp>
        <p:nvGrpSpPr>
          <p:cNvPr id="44" name="Group 43">
            <a:extLst>
              <a:ext uri="{FF2B5EF4-FFF2-40B4-BE49-F238E27FC236}">
                <a16:creationId xmlns:a16="http://schemas.microsoft.com/office/drawing/2014/main" id="{A7ADEF3E-14B3-4245-9AD8-5B3932D880AE}"/>
              </a:ext>
            </a:extLst>
          </p:cNvPr>
          <p:cNvGrpSpPr/>
          <p:nvPr/>
        </p:nvGrpSpPr>
        <p:grpSpPr>
          <a:xfrm>
            <a:off x="3570455" y="2442534"/>
            <a:ext cx="1485900" cy="1370610"/>
            <a:chOff x="3570455" y="2442534"/>
            <a:chExt cx="1485900" cy="1370610"/>
          </a:xfrm>
        </p:grpSpPr>
        <p:grpSp>
          <p:nvGrpSpPr>
            <p:cNvPr id="41" name="Group 40">
              <a:extLst>
                <a:ext uri="{FF2B5EF4-FFF2-40B4-BE49-F238E27FC236}">
                  <a16:creationId xmlns:a16="http://schemas.microsoft.com/office/drawing/2014/main" id="{0E4B90BE-398B-4BEE-9E53-FA71C2A8D3C2}"/>
                </a:ext>
              </a:extLst>
            </p:cNvPr>
            <p:cNvGrpSpPr/>
            <p:nvPr/>
          </p:nvGrpSpPr>
          <p:grpSpPr>
            <a:xfrm>
              <a:off x="3570455" y="2442534"/>
              <a:ext cx="1485900" cy="1370610"/>
              <a:chOff x="3570455" y="2442534"/>
              <a:chExt cx="1485900" cy="1370610"/>
            </a:xfrm>
          </p:grpSpPr>
          <p:pic>
            <p:nvPicPr>
              <p:cNvPr id="1026" name="Picture 2" descr="Sakai logo policy - WG: Communications - Confluence">
                <a:extLst>
                  <a:ext uri="{FF2B5EF4-FFF2-40B4-BE49-F238E27FC236}">
                    <a16:creationId xmlns:a16="http://schemas.microsoft.com/office/drawing/2014/main" id="{139BC71F-3F8A-4470-AFC4-80B8D4DB5F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1955" y="3321995"/>
                <a:ext cx="858940" cy="49114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4">
                <a:extLst>
                  <a:ext uri="{FF2B5EF4-FFF2-40B4-BE49-F238E27FC236}">
                    <a16:creationId xmlns:a16="http://schemas.microsoft.com/office/drawing/2014/main" id="{8E449345-5384-4660-ACDD-89A238CC29B9}"/>
                  </a:ext>
                </a:extLst>
              </p:cNvPr>
              <p:cNvSpPr>
                <a:spLocks noChangeAspect="1" noChangeArrowheads="1" noTextEdit="1"/>
              </p:cNvSpPr>
              <p:nvPr/>
            </p:nvSpPr>
            <p:spPr bwMode="auto">
              <a:xfrm>
                <a:off x="3570455" y="2442534"/>
                <a:ext cx="1485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42" name="Group 41">
              <a:extLst>
                <a:ext uri="{FF2B5EF4-FFF2-40B4-BE49-F238E27FC236}">
                  <a16:creationId xmlns:a16="http://schemas.microsoft.com/office/drawing/2014/main" id="{D37E1783-E6C0-4623-9F52-4664A4284EB2}"/>
                </a:ext>
              </a:extLst>
            </p:cNvPr>
            <p:cNvGrpSpPr/>
            <p:nvPr/>
          </p:nvGrpSpPr>
          <p:grpSpPr>
            <a:xfrm>
              <a:off x="4038768" y="2456822"/>
              <a:ext cx="509588" cy="860425"/>
              <a:chOff x="4038768" y="2456822"/>
              <a:chExt cx="509588" cy="860425"/>
            </a:xfrm>
          </p:grpSpPr>
          <p:sp>
            <p:nvSpPr>
              <p:cNvPr id="14" name="Freeform 7">
                <a:extLst>
                  <a:ext uri="{FF2B5EF4-FFF2-40B4-BE49-F238E27FC236}">
                    <a16:creationId xmlns:a16="http://schemas.microsoft.com/office/drawing/2014/main" id="{17E70A55-2AA6-4F61-86E4-8B7DB484C042}"/>
                  </a:ext>
                </a:extLst>
              </p:cNvPr>
              <p:cNvSpPr>
                <a:spLocks noEditPoints="1"/>
              </p:cNvSpPr>
              <p:nvPr/>
            </p:nvSpPr>
            <p:spPr bwMode="auto">
              <a:xfrm>
                <a:off x="4038768" y="2456822"/>
                <a:ext cx="509588" cy="860425"/>
              </a:xfrm>
              <a:custGeom>
                <a:avLst/>
                <a:gdLst>
                  <a:gd name="T0" fmla="*/ 0 w 321"/>
                  <a:gd name="T1" fmla="*/ 0 h 542"/>
                  <a:gd name="T2" fmla="*/ 0 w 321"/>
                  <a:gd name="T3" fmla="*/ 542 h 542"/>
                  <a:gd name="T4" fmla="*/ 321 w 321"/>
                  <a:gd name="T5" fmla="*/ 542 h 542"/>
                  <a:gd name="T6" fmla="*/ 321 w 321"/>
                  <a:gd name="T7" fmla="*/ 0 h 542"/>
                  <a:gd name="T8" fmla="*/ 0 w 321"/>
                  <a:gd name="T9" fmla="*/ 0 h 542"/>
                  <a:gd name="T10" fmla="*/ 288 w 321"/>
                  <a:gd name="T11" fmla="*/ 34 h 542"/>
                  <a:gd name="T12" fmla="*/ 288 w 321"/>
                  <a:gd name="T13" fmla="*/ 136 h 542"/>
                  <a:gd name="T14" fmla="*/ 33 w 321"/>
                  <a:gd name="T15" fmla="*/ 136 h 542"/>
                  <a:gd name="T16" fmla="*/ 33 w 321"/>
                  <a:gd name="T17" fmla="*/ 34 h 542"/>
                  <a:gd name="T18" fmla="*/ 288 w 321"/>
                  <a:gd name="T19" fmla="*/ 34 h 542"/>
                  <a:gd name="T20" fmla="*/ 33 w 321"/>
                  <a:gd name="T21" fmla="*/ 509 h 542"/>
                  <a:gd name="T22" fmla="*/ 33 w 321"/>
                  <a:gd name="T23" fmla="*/ 170 h 542"/>
                  <a:gd name="T24" fmla="*/ 288 w 321"/>
                  <a:gd name="T25" fmla="*/ 170 h 542"/>
                  <a:gd name="T26" fmla="*/ 288 w 321"/>
                  <a:gd name="T27" fmla="*/ 509 h 542"/>
                  <a:gd name="T28" fmla="*/ 33 w 321"/>
                  <a:gd name="T29"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542">
                    <a:moveTo>
                      <a:pt x="0" y="0"/>
                    </a:moveTo>
                    <a:lnTo>
                      <a:pt x="0" y="542"/>
                    </a:lnTo>
                    <a:lnTo>
                      <a:pt x="321" y="542"/>
                    </a:lnTo>
                    <a:lnTo>
                      <a:pt x="321" y="0"/>
                    </a:lnTo>
                    <a:lnTo>
                      <a:pt x="0" y="0"/>
                    </a:lnTo>
                    <a:close/>
                    <a:moveTo>
                      <a:pt x="288" y="34"/>
                    </a:moveTo>
                    <a:lnTo>
                      <a:pt x="288" y="136"/>
                    </a:lnTo>
                    <a:lnTo>
                      <a:pt x="33" y="136"/>
                    </a:lnTo>
                    <a:lnTo>
                      <a:pt x="33" y="34"/>
                    </a:lnTo>
                    <a:lnTo>
                      <a:pt x="288" y="34"/>
                    </a:lnTo>
                    <a:close/>
                    <a:moveTo>
                      <a:pt x="33" y="509"/>
                    </a:moveTo>
                    <a:lnTo>
                      <a:pt x="33" y="170"/>
                    </a:lnTo>
                    <a:lnTo>
                      <a:pt x="288" y="170"/>
                    </a:lnTo>
                    <a:lnTo>
                      <a:pt x="288" y="509"/>
                    </a:lnTo>
                    <a:lnTo>
                      <a:pt x="33" y="5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 name="Rectangle 8">
                <a:extLst>
                  <a:ext uri="{FF2B5EF4-FFF2-40B4-BE49-F238E27FC236}">
                    <a16:creationId xmlns:a16="http://schemas.microsoft.com/office/drawing/2014/main" id="{68ED80E4-EA32-446E-BEF4-FC102CAA04FA}"/>
                  </a:ext>
                </a:extLst>
              </p:cNvPr>
              <p:cNvSpPr>
                <a:spLocks noChangeArrowheads="1"/>
              </p:cNvSpPr>
              <p:nvPr/>
            </p:nvSpPr>
            <p:spPr bwMode="auto">
              <a:xfrm>
                <a:off x="4388018" y="2564772"/>
                <a:ext cx="53975"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grpSp>
        <p:nvGrpSpPr>
          <p:cNvPr id="45" name="Group 44">
            <a:extLst>
              <a:ext uri="{FF2B5EF4-FFF2-40B4-BE49-F238E27FC236}">
                <a16:creationId xmlns:a16="http://schemas.microsoft.com/office/drawing/2014/main" id="{EC9176D4-2527-484F-B734-2C142AA304A4}"/>
              </a:ext>
            </a:extLst>
          </p:cNvPr>
          <p:cNvGrpSpPr/>
          <p:nvPr/>
        </p:nvGrpSpPr>
        <p:grpSpPr>
          <a:xfrm>
            <a:off x="4039896" y="3777787"/>
            <a:ext cx="571500" cy="1206989"/>
            <a:chOff x="4039896" y="3777787"/>
            <a:chExt cx="571500" cy="1206989"/>
          </a:xfrm>
        </p:grpSpPr>
        <p:cxnSp>
          <p:nvCxnSpPr>
            <p:cNvPr id="12" name="Straight Connector 11">
              <a:extLst>
                <a:ext uri="{FF2B5EF4-FFF2-40B4-BE49-F238E27FC236}">
                  <a16:creationId xmlns:a16="http://schemas.microsoft.com/office/drawing/2014/main" id="{4FC0225A-A84D-4E1A-B196-2AB0F6D7B325}"/>
                </a:ext>
              </a:extLst>
            </p:cNvPr>
            <p:cNvCxnSpPr/>
            <p:nvPr/>
          </p:nvCxnSpPr>
          <p:spPr>
            <a:xfrm>
              <a:off x="4313983" y="3777787"/>
              <a:ext cx="8022" cy="623637"/>
            </a:xfrm>
            <a:prstGeom prst="line">
              <a:avLst/>
            </a:prstGeom>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a16="http://schemas.microsoft.com/office/drawing/2014/main" id="{38EECD13-107F-4010-9682-887F9D669D8B}"/>
                </a:ext>
              </a:extLst>
            </p:cNvPr>
            <p:cNvGrpSpPr/>
            <p:nvPr/>
          </p:nvGrpSpPr>
          <p:grpSpPr>
            <a:xfrm>
              <a:off x="4039896" y="4260876"/>
              <a:ext cx="571500" cy="723900"/>
              <a:chOff x="1984207" y="2810376"/>
              <a:chExt cx="571500" cy="723900"/>
            </a:xfrm>
          </p:grpSpPr>
          <p:pic>
            <p:nvPicPr>
              <p:cNvPr id="20" name="Picture 19">
                <a:extLst>
                  <a:ext uri="{FF2B5EF4-FFF2-40B4-BE49-F238E27FC236}">
                    <a16:creationId xmlns:a16="http://schemas.microsoft.com/office/drawing/2014/main" id="{48434CB4-E1F9-4490-A73D-6DACDBEB63E2}"/>
                  </a:ext>
                </a:extLst>
              </p:cNvPr>
              <p:cNvPicPr>
                <a:picLocks noChangeAspect="1"/>
              </p:cNvPicPr>
              <p:nvPr/>
            </p:nvPicPr>
            <p:blipFill>
              <a:blip r:embed="rId4"/>
              <a:stretch>
                <a:fillRect/>
              </a:stretch>
            </p:blipFill>
            <p:spPr>
              <a:xfrm>
                <a:off x="1984207" y="2810376"/>
                <a:ext cx="571500" cy="723900"/>
              </a:xfrm>
              <a:prstGeom prst="rect">
                <a:avLst/>
              </a:prstGeom>
            </p:spPr>
          </p:pic>
          <p:pic>
            <p:nvPicPr>
              <p:cNvPr id="21" name="Picture 20">
                <a:extLst>
                  <a:ext uri="{FF2B5EF4-FFF2-40B4-BE49-F238E27FC236}">
                    <a16:creationId xmlns:a16="http://schemas.microsoft.com/office/drawing/2014/main" id="{2162BACB-CB22-44AE-B80D-49F92B1BACF8}"/>
                  </a:ext>
                </a:extLst>
              </p:cNvPr>
              <p:cNvPicPr>
                <a:picLocks noChangeAspect="1"/>
              </p:cNvPicPr>
              <p:nvPr/>
            </p:nvPicPr>
            <p:blipFill>
              <a:blip r:embed="rId5"/>
              <a:stretch>
                <a:fillRect/>
              </a:stretch>
            </p:blipFill>
            <p:spPr>
              <a:xfrm>
                <a:off x="2117557" y="3085097"/>
                <a:ext cx="304800" cy="323850"/>
              </a:xfrm>
              <a:prstGeom prst="rect">
                <a:avLst/>
              </a:prstGeom>
            </p:spPr>
          </p:pic>
        </p:grpSp>
      </p:grpSp>
      <p:pic>
        <p:nvPicPr>
          <p:cNvPr id="1034" name="Picture 10" descr="Office 365 Products and Services Explained">
            <a:extLst>
              <a:ext uri="{FF2B5EF4-FFF2-40B4-BE49-F238E27FC236}">
                <a16:creationId xmlns:a16="http://schemas.microsoft.com/office/drawing/2014/main" id="{CB5B1C1A-965E-4416-9DBE-DB6778D163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1924" y="1181572"/>
            <a:ext cx="812132" cy="503308"/>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3CA02DC8-3624-438B-95F0-E7E0AFC6C189}"/>
              </a:ext>
            </a:extLst>
          </p:cNvPr>
          <p:cNvGrpSpPr/>
          <p:nvPr/>
        </p:nvGrpSpPr>
        <p:grpSpPr>
          <a:xfrm>
            <a:off x="5783597" y="2163134"/>
            <a:ext cx="571500" cy="723900"/>
            <a:chOff x="5990973" y="2637924"/>
            <a:chExt cx="571500" cy="723900"/>
          </a:xfrm>
        </p:grpSpPr>
        <p:pic>
          <p:nvPicPr>
            <p:cNvPr id="23" name="Picture 22">
              <a:extLst>
                <a:ext uri="{FF2B5EF4-FFF2-40B4-BE49-F238E27FC236}">
                  <a16:creationId xmlns:a16="http://schemas.microsoft.com/office/drawing/2014/main" id="{E0EC1D2D-35D1-4423-9DA2-BB65E40F2E82}"/>
                </a:ext>
              </a:extLst>
            </p:cNvPr>
            <p:cNvPicPr>
              <a:picLocks noChangeAspect="1"/>
            </p:cNvPicPr>
            <p:nvPr/>
          </p:nvPicPr>
          <p:blipFill>
            <a:blip r:embed="rId8"/>
            <a:stretch>
              <a:fillRect/>
            </a:stretch>
          </p:blipFill>
          <p:spPr>
            <a:xfrm>
              <a:off x="5990973" y="2637924"/>
              <a:ext cx="571500" cy="723900"/>
            </a:xfrm>
            <a:prstGeom prst="rect">
              <a:avLst/>
            </a:prstGeom>
          </p:spPr>
        </p:pic>
        <p:pic>
          <p:nvPicPr>
            <p:cNvPr id="27" name="Picture 26">
              <a:extLst>
                <a:ext uri="{FF2B5EF4-FFF2-40B4-BE49-F238E27FC236}">
                  <a16:creationId xmlns:a16="http://schemas.microsoft.com/office/drawing/2014/main" id="{857F10D2-02FC-4CC5-9357-6821A7C380A0}"/>
                </a:ext>
              </a:extLst>
            </p:cNvPr>
            <p:cNvPicPr>
              <a:picLocks noChangeAspect="1"/>
            </p:cNvPicPr>
            <p:nvPr/>
          </p:nvPicPr>
          <p:blipFill>
            <a:blip r:embed="rId5"/>
            <a:stretch>
              <a:fillRect/>
            </a:stretch>
          </p:blipFill>
          <p:spPr>
            <a:xfrm>
              <a:off x="6124323" y="2902521"/>
              <a:ext cx="304800" cy="323850"/>
            </a:xfrm>
            <a:prstGeom prst="rect">
              <a:avLst/>
            </a:prstGeom>
          </p:spPr>
        </p:pic>
      </p:grpSp>
      <p:cxnSp>
        <p:nvCxnSpPr>
          <p:cNvPr id="28" name="Straight Connector 27">
            <a:extLst>
              <a:ext uri="{FF2B5EF4-FFF2-40B4-BE49-F238E27FC236}">
                <a16:creationId xmlns:a16="http://schemas.microsoft.com/office/drawing/2014/main" id="{394AB849-D18A-4EC8-BB5E-002D99F30281}"/>
              </a:ext>
            </a:extLst>
          </p:cNvPr>
          <p:cNvCxnSpPr/>
          <p:nvPr/>
        </p:nvCxnSpPr>
        <p:spPr>
          <a:xfrm>
            <a:off x="6053305" y="1669742"/>
            <a:ext cx="8022" cy="623637"/>
          </a:xfrm>
          <a:prstGeom prst="line">
            <a:avLst/>
          </a:prstGeom>
        </p:spPr>
        <p:style>
          <a:lnRef idx="1">
            <a:schemeClr val="dk1"/>
          </a:lnRef>
          <a:fillRef idx="0">
            <a:schemeClr val="dk1"/>
          </a:fillRef>
          <a:effectRef idx="0">
            <a:schemeClr val="dk1"/>
          </a:effectRef>
          <a:fontRef idx="minor">
            <a:schemeClr val="tx1"/>
          </a:fontRef>
        </p:style>
      </p:cxnSp>
      <p:grpSp>
        <p:nvGrpSpPr>
          <p:cNvPr id="46" name="Group 45">
            <a:extLst>
              <a:ext uri="{FF2B5EF4-FFF2-40B4-BE49-F238E27FC236}">
                <a16:creationId xmlns:a16="http://schemas.microsoft.com/office/drawing/2014/main" id="{F4E9DD38-14F8-4186-8190-7B0A29F1D119}"/>
              </a:ext>
            </a:extLst>
          </p:cNvPr>
          <p:cNvGrpSpPr/>
          <p:nvPr/>
        </p:nvGrpSpPr>
        <p:grpSpPr>
          <a:xfrm>
            <a:off x="7546558" y="2373659"/>
            <a:ext cx="618873" cy="2616754"/>
            <a:chOff x="7546558" y="2373659"/>
            <a:chExt cx="618873" cy="2616754"/>
          </a:xfrm>
        </p:grpSpPr>
        <p:pic>
          <p:nvPicPr>
            <p:cNvPr id="1036" name="Picture 12" descr="DSpace - A Turnkey Institutional Repository Application">
              <a:extLst>
                <a:ext uri="{FF2B5EF4-FFF2-40B4-BE49-F238E27FC236}">
                  <a16:creationId xmlns:a16="http://schemas.microsoft.com/office/drawing/2014/main" id="{E9311FBC-3840-4055-9D58-587CE52C3AF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46558" y="3303579"/>
              <a:ext cx="618873" cy="4235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7B93A082-D395-40F4-BE84-170A9ABCFC76}"/>
                </a:ext>
              </a:extLst>
            </p:cNvPr>
            <p:cNvPicPr>
              <a:picLocks noChangeAspect="1"/>
            </p:cNvPicPr>
            <p:nvPr/>
          </p:nvPicPr>
          <p:blipFill>
            <a:blip r:embed="rId4"/>
            <a:stretch>
              <a:fillRect/>
            </a:stretch>
          </p:blipFill>
          <p:spPr>
            <a:xfrm>
              <a:off x="7585910" y="4266513"/>
              <a:ext cx="571500" cy="723900"/>
            </a:xfrm>
            <a:prstGeom prst="rect">
              <a:avLst/>
            </a:prstGeom>
          </p:spPr>
        </p:pic>
        <p:pic>
          <p:nvPicPr>
            <p:cNvPr id="33" name="Picture 32">
              <a:extLst>
                <a:ext uri="{FF2B5EF4-FFF2-40B4-BE49-F238E27FC236}">
                  <a16:creationId xmlns:a16="http://schemas.microsoft.com/office/drawing/2014/main" id="{F0C414AC-DBD8-4C75-ABD1-C07AB0094679}"/>
                </a:ext>
              </a:extLst>
            </p:cNvPr>
            <p:cNvPicPr>
              <a:picLocks noChangeAspect="1"/>
            </p:cNvPicPr>
            <p:nvPr/>
          </p:nvPicPr>
          <p:blipFill>
            <a:blip r:embed="rId5"/>
            <a:stretch>
              <a:fillRect/>
            </a:stretch>
          </p:blipFill>
          <p:spPr>
            <a:xfrm>
              <a:off x="7719260" y="4541234"/>
              <a:ext cx="304800" cy="323850"/>
            </a:xfrm>
            <a:prstGeom prst="rect">
              <a:avLst/>
            </a:prstGeom>
          </p:spPr>
        </p:pic>
        <p:cxnSp>
          <p:nvCxnSpPr>
            <p:cNvPr id="34" name="Straight Connector 33">
              <a:extLst>
                <a:ext uri="{FF2B5EF4-FFF2-40B4-BE49-F238E27FC236}">
                  <a16:creationId xmlns:a16="http://schemas.microsoft.com/office/drawing/2014/main" id="{B1B7184E-F15E-4951-A9CE-944BB0EB7CC8}"/>
                </a:ext>
              </a:extLst>
            </p:cNvPr>
            <p:cNvCxnSpPr/>
            <p:nvPr/>
          </p:nvCxnSpPr>
          <p:spPr>
            <a:xfrm>
              <a:off x="7849944" y="3757861"/>
              <a:ext cx="8022" cy="623637"/>
            </a:xfrm>
            <a:prstGeom prst="line">
              <a:avLst/>
            </a:prstGeom>
          </p:spPr>
          <p:style>
            <a:lnRef idx="1">
              <a:schemeClr val="dk1"/>
            </a:lnRef>
            <a:fillRef idx="0">
              <a:schemeClr val="dk1"/>
            </a:fillRef>
            <a:effectRef idx="0">
              <a:schemeClr val="dk1"/>
            </a:effectRef>
            <a:fontRef idx="minor">
              <a:schemeClr val="tx1"/>
            </a:fontRef>
          </p:style>
        </p:cxnSp>
        <p:pic>
          <p:nvPicPr>
            <p:cNvPr id="26" name="Picture 25">
              <a:extLst>
                <a:ext uri="{FF2B5EF4-FFF2-40B4-BE49-F238E27FC236}">
                  <a16:creationId xmlns:a16="http://schemas.microsoft.com/office/drawing/2014/main" id="{2210E3FD-69DD-46E3-9BB5-43B9A30998E0}"/>
                </a:ext>
              </a:extLst>
            </p:cNvPr>
            <p:cNvPicPr>
              <a:picLocks noChangeAspect="1"/>
            </p:cNvPicPr>
            <p:nvPr/>
          </p:nvPicPr>
          <p:blipFill>
            <a:blip r:embed="rId10"/>
            <a:stretch>
              <a:fillRect/>
            </a:stretch>
          </p:blipFill>
          <p:spPr>
            <a:xfrm>
              <a:off x="7574325" y="2373659"/>
              <a:ext cx="542925" cy="885825"/>
            </a:xfrm>
            <a:prstGeom prst="rect">
              <a:avLst/>
            </a:prstGeom>
          </p:spPr>
        </p:pic>
      </p:grpSp>
      <p:pic>
        <p:nvPicPr>
          <p:cNvPr id="47" name="Picture 46">
            <a:extLst>
              <a:ext uri="{FF2B5EF4-FFF2-40B4-BE49-F238E27FC236}">
                <a16:creationId xmlns:a16="http://schemas.microsoft.com/office/drawing/2014/main" id="{1145F36D-65F6-47D2-A239-118EC767AEFE}"/>
              </a:ext>
            </a:extLst>
          </p:cNvPr>
          <p:cNvPicPr>
            <a:picLocks noChangeAspect="1"/>
          </p:cNvPicPr>
          <p:nvPr/>
        </p:nvPicPr>
        <p:blipFill>
          <a:blip r:embed="rId11"/>
          <a:stretch>
            <a:fillRect/>
          </a:stretch>
        </p:blipFill>
        <p:spPr>
          <a:xfrm>
            <a:off x="8381071" y="677672"/>
            <a:ext cx="695325" cy="790575"/>
          </a:xfrm>
          <a:prstGeom prst="rect">
            <a:avLst/>
          </a:prstGeom>
        </p:spPr>
      </p:pic>
      <p:cxnSp>
        <p:nvCxnSpPr>
          <p:cNvPr id="63" name="Straight Connector 62">
            <a:extLst>
              <a:ext uri="{FF2B5EF4-FFF2-40B4-BE49-F238E27FC236}">
                <a16:creationId xmlns:a16="http://schemas.microsoft.com/office/drawing/2014/main" id="{EB459E98-E6D9-4AB9-8230-4022329F08F9}"/>
              </a:ext>
            </a:extLst>
          </p:cNvPr>
          <p:cNvCxnSpPr/>
          <p:nvPr/>
        </p:nvCxnSpPr>
        <p:spPr>
          <a:xfrm>
            <a:off x="9641305" y="677672"/>
            <a:ext cx="0" cy="5410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4" name="Picture 1023">
            <a:extLst>
              <a:ext uri="{FF2B5EF4-FFF2-40B4-BE49-F238E27FC236}">
                <a16:creationId xmlns:a16="http://schemas.microsoft.com/office/drawing/2014/main" id="{CE0DE301-5C18-4763-9852-72EA80376F98}"/>
              </a:ext>
            </a:extLst>
          </p:cNvPr>
          <p:cNvPicPr>
            <a:picLocks noChangeAspect="1"/>
          </p:cNvPicPr>
          <p:nvPr/>
        </p:nvPicPr>
        <p:blipFill>
          <a:blip r:embed="rId12"/>
          <a:stretch>
            <a:fillRect/>
          </a:stretch>
        </p:blipFill>
        <p:spPr>
          <a:xfrm>
            <a:off x="10328086" y="1039459"/>
            <a:ext cx="963692" cy="787533"/>
          </a:xfrm>
          <a:prstGeom prst="rect">
            <a:avLst/>
          </a:prstGeom>
        </p:spPr>
      </p:pic>
      <p:pic>
        <p:nvPicPr>
          <p:cNvPr id="1025" name="Picture 1024">
            <a:extLst>
              <a:ext uri="{FF2B5EF4-FFF2-40B4-BE49-F238E27FC236}">
                <a16:creationId xmlns:a16="http://schemas.microsoft.com/office/drawing/2014/main" id="{7A63B43D-A72F-4967-B519-2AE4ABE5FD0E}"/>
              </a:ext>
            </a:extLst>
          </p:cNvPr>
          <p:cNvPicPr>
            <a:picLocks noChangeAspect="1"/>
          </p:cNvPicPr>
          <p:nvPr/>
        </p:nvPicPr>
        <p:blipFill>
          <a:blip r:embed="rId13"/>
          <a:stretch>
            <a:fillRect/>
          </a:stretch>
        </p:blipFill>
        <p:spPr>
          <a:xfrm>
            <a:off x="1220777" y="739584"/>
            <a:ext cx="952500" cy="333375"/>
          </a:xfrm>
          <a:prstGeom prst="rect">
            <a:avLst/>
          </a:prstGeom>
        </p:spPr>
      </p:pic>
      <p:pic>
        <p:nvPicPr>
          <p:cNvPr id="1027" name="Picture 1026">
            <a:extLst>
              <a:ext uri="{FF2B5EF4-FFF2-40B4-BE49-F238E27FC236}">
                <a16:creationId xmlns:a16="http://schemas.microsoft.com/office/drawing/2014/main" id="{7E2EEAAE-CAFF-4A38-B18C-55E32C2392B4}"/>
              </a:ext>
            </a:extLst>
          </p:cNvPr>
          <p:cNvPicPr>
            <a:picLocks noChangeAspect="1"/>
          </p:cNvPicPr>
          <p:nvPr/>
        </p:nvPicPr>
        <p:blipFill>
          <a:blip r:embed="rId14"/>
          <a:stretch>
            <a:fillRect/>
          </a:stretch>
        </p:blipFill>
        <p:spPr>
          <a:xfrm>
            <a:off x="9723130" y="740191"/>
            <a:ext cx="942975" cy="333375"/>
          </a:xfrm>
          <a:prstGeom prst="rect">
            <a:avLst/>
          </a:prstGeom>
        </p:spPr>
      </p:pic>
      <p:pic>
        <p:nvPicPr>
          <p:cNvPr id="76" name="Picture 18" descr="https://i.imgflip.com/4kp5cf.jpg">
            <a:extLst>
              <a:ext uri="{FF2B5EF4-FFF2-40B4-BE49-F238E27FC236}">
                <a16:creationId xmlns:a16="http://schemas.microsoft.com/office/drawing/2014/main" id="{01223684-249E-444C-9D4F-F78E51110D9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13115" y="2618747"/>
            <a:ext cx="3371927" cy="2610523"/>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3C2626F8-0D58-44CD-B3E0-07A3890E7168}"/>
              </a:ext>
            </a:extLst>
          </p:cNvPr>
          <p:cNvCxnSpPr>
            <a:stCxn id="47" idx="2"/>
            <a:endCxn id="76" idx="0"/>
          </p:cNvCxnSpPr>
          <p:nvPr/>
        </p:nvCxnSpPr>
        <p:spPr>
          <a:xfrm>
            <a:off x="8728734" y="1468247"/>
            <a:ext cx="770345" cy="1150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F27BB8F8-676F-4FCF-97D8-64E518A87BE4}"/>
              </a:ext>
            </a:extLst>
          </p:cNvPr>
          <p:cNvCxnSpPr>
            <a:stCxn id="1024" idx="2"/>
            <a:endCxn id="76" idx="0"/>
          </p:cNvCxnSpPr>
          <p:nvPr/>
        </p:nvCxnSpPr>
        <p:spPr>
          <a:xfrm flipH="1">
            <a:off x="9499079" y="1826992"/>
            <a:ext cx="1310853" cy="79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5" name="Picture 7">
            <a:extLst>
              <a:ext uri="{FF2B5EF4-FFF2-40B4-BE49-F238E27FC236}">
                <a16:creationId xmlns:a16="http://schemas.microsoft.com/office/drawing/2014/main" id="{B1E81427-8F02-4258-B997-2EA0809F16A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3720946" y="961572"/>
            <a:ext cx="3850924" cy="3850924"/>
          </a:xfrm>
          <a:prstGeom prst="rect">
            <a:avLst/>
          </a:prstGeom>
          <a:noFill/>
        </p:spPr>
      </p:pic>
    </p:spTree>
    <p:extLst>
      <p:ext uri="{BB962C8B-B14F-4D97-AF65-F5344CB8AC3E}">
        <p14:creationId xmlns:p14="http://schemas.microsoft.com/office/powerpoint/2010/main" val="203956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56F627-5414-4C1D-BA45-0DD103F0B8E3}"/>
              </a:ext>
            </a:extLst>
          </p:cNvPr>
          <p:cNvPicPr>
            <a:picLocks noChangeAspect="1"/>
          </p:cNvPicPr>
          <p:nvPr/>
        </p:nvPicPr>
        <p:blipFill>
          <a:blip r:embed="rId2"/>
          <a:stretch>
            <a:fillRect/>
          </a:stretch>
        </p:blipFill>
        <p:spPr>
          <a:xfrm>
            <a:off x="3901332" y="271847"/>
            <a:ext cx="4180644" cy="5725299"/>
          </a:xfrm>
          <a:prstGeom prst="rect">
            <a:avLst/>
          </a:prstGeom>
        </p:spPr>
      </p:pic>
      <p:sp>
        <p:nvSpPr>
          <p:cNvPr id="5" name="Title 2">
            <a:extLst>
              <a:ext uri="{FF2B5EF4-FFF2-40B4-BE49-F238E27FC236}">
                <a16:creationId xmlns:a16="http://schemas.microsoft.com/office/drawing/2014/main" id="{8DA3A5CE-22FA-4A0B-AE26-96E96E2D143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i="1" kern="1200" baseline="0">
                <a:solidFill>
                  <a:srgbClr val="DA291C"/>
                </a:solidFill>
                <a:latin typeface="+mj-lt"/>
                <a:ea typeface="+mj-ea"/>
                <a:cs typeface="+mj-cs"/>
              </a:defRPr>
            </a:lvl1pPr>
          </a:lstStyle>
          <a:p>
            <a:r>
              <a:rPr lang="en-ZA" dirty="0"/>
              <a:t>Second adaptation</a:t>
            </a:r>
          </a:p>
        </p:txBody>
      </p:sp>
    </p:spTree>
    <p:extLst>
      <p:ext uri="{BB962C8B-B14F-4D97-AF65-F5344CB8AC3E}">
        <p14:creationId xmlns:p14="http://schemas.microsoft.com/office/powerpoint/2010/main" val="96894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196E17-B177-4677-B4E6-D970319929DE}"/>
              </a:ext>
            </a:extLst>
          </p:cNvPr>
          <p:cNvPicPr>
            <a:picLocks noChangeAspect="1"/>
          </p:cNvPicPr>
          <p:nvPr/>
        </p:nvPicPr>
        <p:blipFill>
          <a:blip r:embed="rId3"/>
          <a:stretch>
            <a:fillRect/>
          </a:stretch>
        </p:blipFill>
        <p:spPr>
          <a:xfrm>
            <a:off x="1518986" y="924747"/>
            <a:ext cx="1485900" cy="1295400"/>
          </a:xfrm>
          <a:prstGeom prst="rect">
            <a:avLst/>
          </a:prstGeom>
        </p:spPr>
      </p:pic>
      <p:grpSp>
        <p:nvGrpSpPr>
          <p:cNvPr id="7" name="Group 6">
            <a:extLst>
              <a:ext uri="{FF2B5EF4-FFF2-40B4-BE49-F238E27FC236}">
                <a16:creationId xmlns:a16="http://schemas.microsoft.com/office/drawing/2014/main" id="{D461E453-58D7-4098-B845-6AF86FF3B63E}"/>
              </a:ext>
            </a:extLst>
          </p:cNvPr>
          <p:cNvGrpSpPr/>
          <p:nvPr/>
        </p:nvGrpSpPr>
        <p:grpSpPr>
          <a:xfrm>
            <a:off x="3570455" y="1997688"/>
            <a:ext cx="1485900" cy="1370610"/>
            <a:chOff x="3570455" y="2442534"/>
            <a:chExt cx="1485900" cy="1370610"/>
          </a:xfrm>
        </p:grpSpPr>
        <p:grpSp>
          <p:nvGrpSpPr>
            <p:cNvPr id="8" name="Group 7">
              <a:extLst>
                <a:ext uri="{FF2B5EF4-FFF2-40B4-BE49-F238E27FC236}">
                  <a16:creationId xmlns:a16="http://schemas.microsoft.com/office/drawing/2014/main" id="{51420D9D-1EFC-4A88-A2F9-4DDBA9CA6237}"/>
                </a:ext>
              </a:extLst>
            </p:cNvPr>
            <p:cNvGrpSpPr/>
            <p:nvPr/>
          </p:nvGrpSpPr>
          <p:grpSpPr>
            <a:xfrm>
              <a:off x="3570455" y="2442534"/>
              <a:ext cx="1485900" cy="1370610"/>
              <a:chOff x="3570455" y="2442534"/>
              <a:chExt cx="1485900" cy="1370610"/>
            </a:xfrm>
          </p:grpSpPr>
          <p:pic>
            <p:nvPicPr>
              <p:cNvPr id="12" name="Picture 2" descr="Sakai logo policy - WG: Communications - Confluence">
                <a:extLst>
                  <a:ext uri="{FF2B5EF4-FFF2-40B4-BE49-F238E27FC236}">
                    <a16:creationId xmlns:a16="http://schemas.microsoft.com/office/drawing/2014/main" id="{E36CC433-C885-4D89-9F49-724539A06D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955" y="3321995"/>
                <a:ext cx="858940" cy="49114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4">
                <a:extLst>
                  <a:ext uri="{FF2B5EF4-FFF2-40B4-BE49-F238E27FC236}">
                    <a16:creationId xmlns:a16="http://schemas.microsoft.com/office/drawing/2014/main" id="{B732EF42-920D-452B-AF24-82F1D943D524}"/>
                  </a:ext>
                </a:extLst>
              </p:cNvPr>
              <p:cNvSpPr>
                <a:spLocks noChangeAspect="1" noChangeArrowheads="1" noTextEdit="1"/>
              </p:cNvSpPr>
              <p:nvPr/>
            </p:nvSpPr>
            <p:spPr bwMode="auto">
              <a:xfrm>
                <a:off x="3570455" y="2442534"/>
                <a:ext cx="1485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9" name="Group 8">
              <a:extLst>
                <a:ext uri="{FF2B5EF4-FFF2-40B4-BE49-F238E27FC236}">
                  <a16:creationId xmlns:a16="http://schemas.microsoft.com/office/drawing/2014/main" id="{59D9B8E7-2812-43B9-9DF1-BCBE1D39FCDD}"/>
                </a:ext>
              </a:extLst>
            </p:cNvPr>
            <p:cNvGrpSpPr/>
            <p:nvPr/>
          </p:nvGrpSpPr>
          <p:grpSpPr>
            <a:xfrm>
              <a:off x="4038768" y="2456822"/>
              <a:ext cx="509588" cy="860425"/>
              <a:chOff x="4038768" y="2456822"/>
              <a:chExt cx="509588" cy="860425"/>
            </a:xfrm>
          </p:grpSpPr>
          <p:sp>
            <p:nvSpPr>
              <p:cNvPr id="10" name="Freeform 7">
                <a:extLst>
                  <a:ext uri="{FF2B5EF4-FFF2-40B4-BE49-F238E27FC236}">
                    <a16:creationId xmlns:a16="http://schemas.microsoft.com/office/drawing/2014/main" id="{1720E67B-5A10-4BB1-B39A-B42C9E4C4F21}"/>
                  </a:ext>
                </a:extLst>
              </p:cNvPr>
              <p:cNvSpPr>
                <a:spLocks noEditPoints="1"/>
              </p:cNvSpPr>
              <p:nvPr/>
            </p:nvSpPr>
            <p:spPr bwMode="auto">
              <a:xfrm>
                <a:off x="4038768" y="2456822"/>
                <a:ext cx="509588" cy="860425"/>
              </a:xfrm>
              <a:custGeom>
                <a:avLst/>
                <a:gdLst>
                  <a:gd name="T0" fmla="*/ 0 w 321"/>
                  <a:gd name="T1" fmla="*/ 0 h 542"/>
                  <a:gd name="T2" fmla="*/ 0 w 321"/>
                  <a:gd name="T3" fmla="*/ 542 h 542"/>
                  <a:gd name="T4" fmla="*/ 321 w 321"/>
                  <a:gd name="T5" fmla="*/ 542 h 542"/>
                  <a:gd name="T6" fmla="*/ 321 w 321"/>
                  <a:gd name="T7" fmla="*/ 0 h 542"/>
                  <a:gd name="T8" fmla="*/ 0 w 321"/>
                  <a:gd name="T9" fmla="*/ 0 h 542"/>
                  <a:gd name="T10" fmla="*/ 288 w 321"/>
                  <a:gd name="T11" fmla="*/ 34 h 542"/>
                  <a:gd name="T12" fmla="*/ 288 w 321"/>
                  <a:gd name="T13" fmla="*/ 136 h 542"/>
                  <a:gd name="T14" fmla="*/ 33 w 321"/>
                  <a:gd name="T15" fmla="*/ 136 h 542"/>
                  <a:gd name="T16" fmla="*/ 33 w 321"/>
                  <a:gd name="T17" fmla="*/ 34 h 542"/>
                  <a:gd name="T18" fmla="*/ 288 w 321"/>
                  <a:gd name="T19" fmla="*/ 34 h 542"/>
                  <a:gd name="T20" fmla="*/ 33 w 321"/>
                  <a:gd name="T21" fmla="*/ 509 h 542"/>
                  <a:gd name="T22" fmla="*/ 33 w 321"/>
                  <a:gd name="T23" fmla="*/ 170 h 542"/>
                  <a:gd name="T24" fmla="*/ 288 w 321"/>
                  <a:gd name="T25" fmla="*/ 170 h 542"/>
                  <a:gd name="T26" fmla="*/ 288 w 321"/>
                  <a:gd name="T27" fmla="*/ 509 h 542"/>
                  <a:gd name="T28" fmla="*/ 33 w 321"/>
                  <a:gd name="T29"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542">
                    <a:moveTo>
                      <a:pt x="0" y="0"/>
                    </a:moveTo>
                    <a:lnTo>
                      <a:pt x="0" y="542"/>
                    </a:lnTo>
                    <a:lnTo>
                      <a:pt x="321" y="542"/>
                    </a:lnTo>
                    <a:lnTo>
                      <a:pt x="321" y="0"/>
                    </a:lnTo>
                    <a:lnTo>
                      <a:pt x="0" y="0"/>
                    </a:lnTo>
                    <a:close/>
                    <a:moveTo>
                      <a:pt x="288" y="34"/>
                    </a:moveTo>
                    <a:lnTo>
                      <a:pt x="288" y="136"/>
                    </a:lnTo>
                    <a:lnTo>
                      <a:pt x="33" y="136"/>
                    </a:lnTo>
                    <a:lnTo>
                      <a:pt x="33" y="34"/>
                    </a:lnTo>
                    <a:lnTo>
                      <a:pt x="288" y="34"/>
                    </a:lnTo>
                    <a:close/>
                    <a:moveTo>
                      <a:pt x="33" y="509"/>
                    </a:moveTo>
                    <a:lnTo>
                      <a:pt x="33" y="170"/>
                    </a:lnTo>
                    <a:lnTo>
                      <a:pt x="288" y="170"/>
                    </a:lnTo>
                    <a:lnTo>
                      <a:pt x="288" y="509"/>
                    </a:lnTo>
                    <a:lnTo>
                      <a:pt x="33" y="5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 name="Rectangle 8">
                <a:extLst>
                  <a:ext uri="{FF2B5EF4-FFF2-40B4-BE49-F238E27FC236}">
                    <a16:creationId xmlns:a16="http://schemas.microsoft.com/office/drawing/2014/main" id="{F37E4123-3591-418E-92A0-1780B41713E1}"/>
                  </a:ext>
                </a:extLst>
              </p:cNvPr>
              <p:cNvSpPr>
                <a:spLocks noChangeArrowheads="1"/>
              </p:cNvSpPr>
              <p:nvPr/>
            </p:nvSpPr>
            <p:spPr bwMode="auto">
              <a:xfrm>
                <a:off x="4388018" y="2564772"/>
                <a:ext cx="53975"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pic>
        <p:nvPicPr>
          <p:cNvPr id="19" name="Picture 10" descr="Office 365 Products and Services Explained">
            <a:extLst>
              <a:ext uri="{FF2B5EF4-FFF2-40B4-BE49-F238E27FC236}">
                <a16:creationId xmlns:a16="http://schemas.microsoft.com/office/drawing/2014/main" id="{CB66EB99-B9AE-4F90-855B-E5999135C8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1924" y="736726"/>
            <a:ext cx="812132" cy="5033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DSpace - A Turnkey Institutional Repository Application">
            <a:extLst>
              <a:ext uri="{FF2B5EF4-FFF2-40B4-BE49-F238E27FC236}">
                <a16:creationId xmlns:a16="http://schemas.microsoft.com/office/drawing/2014/main" id="{0C21272C-BD82-4F50-9D3E-DDF7E16DFC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6558" y="2858733"/>
            <a:ext cx="618873" cy="423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2FF3849D-6F10-40D5-B7D9-2C4B377A89E2}"/>
              </a:ext>
            </a:extLst>
          </p:cNvPr>
          <p:cNvPicPr>
            <a:picLocks noChangeAspect="1"/>
          </p:cNvPicPr>
          <p:nvPr/>
        </p:nvPicPr>
        <p:blipFill>
          <a:blip r:embed="rId7"/>
          <a:stretch>
            <a:fillRect/>
          </a:stretch>
        </p:blipFill>
        <p:spPr>
          <a:xfrm>
            <a:off x="7574325" y="1928813"/>
            <a:ext cx="542925" cy="885825"/>
          </a:xfrm>
          <a:prstGeom prst="rect">
            <a:avLst/>
          </a:prstGeom>
        </p:spPr>
      </p:pic>
      <p:pic>
        <p:nvPicPr>
          <p:cNvPr id="30" name="Picture 29">
            <a:extLst>
              <a:ext uri="{FF2B5EF4-FFF2-40B4-BE49-F238E27FC236}">
                <a16:creationId xmlns:a16="http://schemas.microsoft.com/office/drawing/2014/main" id="{30E006DA-4456-48F6-A7BC-B291F5EFD6E0}"/>
              </a:ext>
            </a:extLst>
          </p:cNvPr>
          <p:cNvPicPr>
            <a:picLocks noChangeAspect="1"/>
          </p:cNvPicPr>
          <p:nvPr/>
        </p:nvPicPr>
        <p:blipFill>
          <a:blip r:embed="rId8"/>
          <a:stretch>
            <a:fillRect/>
          </a:stretch>
        </p:blipFill>
        <p:spPr>
          <a:xfrm>
            <a:off x="8395418" y="529459"/>
            <a:ext cx="695325" cy="790575"/>
          </a:xfrm>
          <a:prstGeom prst="rect">
            <a:avLst/>
          </a:prstGeom>
        </p:spPr>
      </p:pic>
      <p:cxnSp>
        <p:nvCxnSpPr>
          <p:cNvPr id="31" name="Straight Connector 30">
            <a:extLst>
              <a:ext uri="{FF2B5EF4-FFF2-40B4-BE49-F238E27FC236}">
                <a16:creationId xmlns:a16="http://schemas.microsoft.com/office/drawing/2014/main" id="{1A287ECA-454B-4C68-81BC-BA34801023F8}"/>
              </a:ext>
            </a:extLst>
          </p:cNvPr>
          <p:cNvCxnSpPr/>
          <p:nvPr/>
        </p:nvCxnSpPr>
        <p:spPr>
          <a:xfrm>
            <a:off x="9641305" y="232826"/>
            <a:ext cx="0" cy="5410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764F90D7-6099-44E7-978E-3F4A3F20BD04}"/>
              </a:ext>
            </a:extLst>
          </p:cNvPr>
          <p:cNvPicPr>
            <a:picLocks noChangeAspect="1"/>
          </p:cNvPicPr>
          <p:nvPr/>
        </p:nvPicPr>
        <p:blipFill>
          <a:blip r:embed="rId9"/>
          <a:stretch>
            <a:fillRect/>
          </a:stretch>
        </p:blipFill>
        <p:spPr>
          <a:xfrm>
            <a:off x="10328086" y="594613"/>
            <a:ext cx="963692" cy="787533"/>
          </a:xfrm>
          <a:prstGeom prst="rect">
            <a:avLst/>
          </a:prstGeom>
        </p:spPr>
      </p:pic>
      <p:pic>
        <p:nvPicPr>
          <p:cNvPr id="33" name="Picture 32">
            <a:extLst>
              <a:ext uri="{FF2B5EF4-FFF2-40B4-BE49-F238E27FC236}">
                <a16:creationId xmlns:a16="http://schemas.microsoft.com/office/drawing/2014/main" id="{F62C5460-39C9-4090-92FA-56D50DE985D3}"/>
              </a:ext>
            </a:extLst>
          </p:cNvPr>
          <p:cNvPicPr>
            <a:picLocks noChangeAspect="1"/>
          </p:cNvPicPr>
          <p:nvPr/>
        </p:nvPicPr>
        <p:blipFill>
          <a:blip r:embed="rId10"/>
          <a:stretch>
            <a:fillRect/>
          </a:stretch>
        </p:blipFill>
        <p:spPr>
          <a:xfrm>
            <a:off x="1220777" y="294738"/>
            <a:ext cx="952500" cy="333375"/>
          </a:xfrm>
          <a:prstGeom prst="rect">
            <a:avLst/>
          </a:prstGeom>
        </p:spPr>
      </p:pic>
      <p:pic>
        <p:nvPicPr>
          <p:cNvPr id="34" name="Picture 33">
            <a:extLst>
              <a:ext uri="{FF2B5EF4-FFF2-40B4-BE49-F238E27FC236}">
                <a16:creationId xmlns:a16="http://schemas.microsoft.com/office/drawing/2014/main" id="{787411AA-6FC5-41F6-AB6F-5A7FE11B03CE}"/>
              </a:ext>
            </a:extLst>
          </p:cNvPr>
          <p:cNvPicPr>
            <a:picLocks noChangeAspect="1"/>
          </p:cNvPicPr>
          <p:nvPr/>
        </p:nvPicPr>
        <p:blipFill>
          <a:blip r:embed="rId11"/>
          <a:stretch>
            <a:fillRect/>
          </a:stretch>
        </p:blipFill>
        <p:spPr>
          <a:xfrm>
            <a:off x="9723130" y="295345"/>
            <a:ext cx="942975" cy="333375"/>
          </a:xfrm>
          <a:prstGeom prst="rect">
            <a:avLst/>
          </a:prstGeom>
        </p:spPr>
      </p:pic>
      <p:pic>
        <p:nvPicPr>
          <p:cNvPr id="35" name="Picture 18" descr="https://i.imgflip.com/4kp5cf.jpg">
            <a:extLst>
              <a:ext uri="{FF2B5EF4-FFF2-40B4-BE49-F238E27FC236}">
                <a16:creationId xmlns:a16="http://schemas.microsoft.com/office/drawing/2014/main" id="{78D4BC22-B95A-4067-B30A-4D47C254E4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10709" y="2373854"/>
            <a:ext cx="3371927" cy="261052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56717B5A-92FF-4161-8987-2E20CCEBA580}"/>
              </a:ext>
            </a:extLst>
          </p:cNvPr>
          <p:cNvPicPr>
            <a:picLocks noChangeAspect="1"/>
          </p:cNvPicPr>
          <p:nvPr/>
        </p:nvPicPr>
        <p:blipFill>
          <a:blip r:embed="rId13"/>
          <a:stretch>
            <a:fillRect/>
          </a:stretch>
        </p:blipFill>
        <p:spPr>
          <a:xfrm>
            <a:off x="5364296" y="4564438"/>
            <a:ext cx="1316860" cy="1668023"/>
          </a:xfrm>
          <a:prstGeom prst="rect">
            <a:avLst/>
          </a:prstGeom>
        </p:spPr>
      </p:pic>
      <p:cxnSp>
        <p:nvCxnSpPr>
          <p:cNvPr id="44" name="Straight Connector 43">
            <a:extLst>
              <a:ext uri="{FF2B5EF4-FFF2-40B4-BE49-F238E27FC236}">
                <a16:creationId xmlns:a16="http://schemas.microsoft.com/office/drawing/2014/main" id="{E6760C50-0656-4993-90A7-B4595B09BB20}"/>
              </a:ext>
            </a:extLst>
          </p:cNvPr>
          <p:cNvCxnSpPr>
            <a:cxnSpLocks/>
            <a:stCxn id="2" idx="2"/>
            <a:endCxn id="94" idx="1"/>
          </p:cNvCxnSpPr>
          <p:nvPr/>
        </p:nvCxnSpPr>
        <p:spPr>
          <a:xfrm>
            <a:off x="2261936" y="2220147"/>
            <a:ext cx="3260226" cy="137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ED632FE-A31B-478D-B325-B60EE9761C59}"/>
              </a:ext>
            </a:extLst>
          </p:cNvPr>
          <p:cNvCxnSpPr>
            <a:cxnSpLocks/>
            <a:stCxn id="12" idx="2"/>
            <a:endCxn id="94" idx="1"/>
          </p:cNvCxnSpPr>
          <p:nvPr/>
        </p:nvCxnSpPr>
        <p:spPr>
          <a:xfrm>
            <a:off x="4321425" y="3368298"/>
            <a:ext cx="1200737" cy="222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2BDACD-A521-4840-B642-F526BD6B8F8F}"/>
              </a:ext>
            </a:extLst>
          </p:cNvPr>
          <p:cNvCxnSpPr>
            <a:cxnSpLocks/>
            <a:stCxn id="19" idx="2"/>
            <a:endCxn id="94" idx="0"/>
          </p:cNvCxnSpPr>
          <p:nvPr/>
        </p:nvCxnSpPr>
        <p:spPr>
          <a:xfrm flipH="1">
            <a:off x="6017462" y="1240034"/>
            <a:ext cx="10528" cy="1855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43E80F9-C10A-4398-AE5D-B32D451ADCC5}"/>
              </a:ext>
            </a:extLst>
          </p:cNvPr>
          <p:cNvCxnSpPr>
            <a:cxnSpLocks/>
            <a:stCxn id="25" idx="1"/>
            <a:endCxn id="94" idx="3"/>
          </p:cNvCxnSpPr>
          <p:nvPr/>
        </p:nvCxnSpPr>
        <p:spPr>
          <a:xfrm flipH="1">
            <a:off x="6512762" y="3070515"/>
            <a:ext cx="1033796" cy="520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5CE1C09B-8360-4E0F-A041-FE1EE263B2F5}"/>
              </a:ext>
            </a:extLst>
          </p:cNvPr>
          <p:cNvPicPr>
            <a:picLocks noChangeAspect="1"/>
          </p:cNvPicPr>
          <p:nvPr/>
        </p:nvPicPr>
        <p:blipFill>
          <a:blip r:embed="rId14"/>
          <a:stretch>
            <a:fillRect/>
          </a:stretch>
        </p:blipFill>
        <p:spPr>
          <a:xfrm>
            <a:off x="5744248" y="5231582"/>
            <a:ext cx="546427" cy="580579"/>
          </a:xfrm>
          <a:prstGeom prst="rect">
            <a:avLst/>
          </a:prstGeom>
        </p:spPr>
      </p:pic>
      <p:cxnSp>
        <p:nvCxnSpPr>
          <p:cNvPr id="73" name="Straight Arrow Connector 72">
            <a:extLst>
              <a:ext uri="{FF2B5EF4-FFF2-40B4-BE49-F238E27FC236}">
                <a16:creationId xmlns:a16="http://schemas.microsoft.com/office/drawing/2014/main" id="{2CC922CF-C0D5-4741-AAB9-9C9CC5495254}"/>
              </a:ext>
            </a:extLst>
          </p:cNvPr>
          <p:cNvCxnSpPr>
            <a:cxnSpLocks/>
            <a:stCxn id="35" idx="1"/>
          </p:cNvCxnSpPr>
          <p:nvPr/>
        </p:nvCxnSpPr>
        <p:spPr>
          <a:xfrm flipH="1">
            <a:off x="6155057" y="3679116"/>
            <a:ext cx="2155652" cy="1719333"/>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99BDA11-C700-4889-8D9C-D1AD777B1C69}"/>
              </a:ext>
            </a:extLst>
          </p:cNvPr>
          <p:cNvCxnSpPr>
            <a:cxnSpLocks/>
            <a:stCxn id="35" idx="0"/>
            <a:endCxn id="32" idx="2"/>
          </p:cNvCxnSpPr>
          <p:nvPr/>
        </p:nvCxnSpPr>
        <p:spPr>
          <a:xfrm flipV="1">
            <a:off x="9996673" y="1382146"/>
            <a:ext cx="813259" cy="991708"/>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94" name="Picture 93">
            <a:extLst>
              <a:ext uri="{FF2B5EF4-FFF2-40B4-BE49-F238E27FC236}">
                <a16:creationId xmlns:a16="http://schemas.microsoft.com/office/drawing/2014/main" id="{4C755443-E0CF-436F-8A45-A2B667BDB2D8}"/>
              </a:ext>
            </a:extLst>
          </p:cNvPr>
          <p:cNvPicPr>
            <a:picLocks noChangeAspect="1"/>
          </p:cNvPicPr>
          <p:nvPr/>
        </p:nvPicPr>
        <p:blipFill>
          <a:blip r:embed="rId15"/>
          <a:stretch>
            <a:fillRect/>
          </a:stretch>
        </p:blipFill>
        <p:spPr>
          <a:xfrm>
            <a:off x="5522162" y="3095848"/>
            <a:ext cx="990600" cy="990600"/>
          </a:xfrm>
          <a:prstGeom prst="rect">
            <a:avLst/>
          </a:prstGeom>
        </p:spPr>
      </p:pic>
      <p:pic>
        <p:nvPicPr>
          <p:cNvPr id="103" name="Picture 102">
            <a:extLst>
              <a:ext uri="{FF2B5EF4-FFF2-40B4-BE49-F238E27FC236}">
                <a16:creationId xmlns:a16="http://schemas.microsoft.com/office/drawing/2014/main" id="{1B2CF798-DAC5-4BC5-A289-D82FA6BC78F9}"/>
              </a:ext>
            </a:extLst>
          </p:cNvPr>
          <p:cNvPicPr>
            <a:picLocks noChangeAspect="1"/>
          </p:cNvPicPr>
          <p:nvPr/>
        </p:nvPicPr>
        <p:blipFill>
          <a:blip r:embed="rId16"/>
          <a:stretch>
            <a:fillRect/>
          </a:stretch>
        </p:blipFill>
        <p:spPr>
          <a:xfrm>
            <a:off x="5672169" y="4064179"/>
            <a:ext cx="643190" cy="500259"/>
          </a:xfrm>
          <a:prstGeom prst="rect">
            <a:avLst/>
          </a:prstGeom>
        </p:spPr>
      </p:pic>
      <p:cxnSp>
        <p:nvCxnSpPr>
          <p:cNvPr id="105" name="Straight Connector 104">
            <a:extLst>
              <a:ext uri="{FF2B5EF4-FFF2-40B4-BE49-F238E27FC236}">
                <a16:creationId xmlns:a16="http://schemas.microsoft.com/office/drawing/2014/main" id="{06F72E47-1291-460C-AF6D-1F0A7CF4D31B}"/>
              </a:ext>
            </a:extLst>
          </p:cNvPr>
          <p:cNvCxnSpPr>
            <a:stCxn id="2" idx="2"/>
            <a:endCxn id="42" idx="1"/>
          </p:cNvCxnSpPr>
          <p:nvPr/>
        </p:nvCxnSpPr>
        <p:spPr>
          <a:xfrm>
            <a:off x="2261936" y="2220147"/>
            <a:ext cx="3102360" cy="317830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3861D0F-314A-4A17-B824-6EB1822A131F}"/>
              </a:ext>
            </a:extLst>
          </p:cNvPr>
          <p:cNvCxnSpPr>
            <a:stCxn id="13" idx="2"/>
            <a:endCxn id="42" idx="1"/>
          </p:cNvCxnSpPr>
          <p:nvPr/>
        </p:nvCxnSpPr>
        <p:spPr>
          <a:xfrm>
            <a:off x="4313405" y="3293088"/>
            <a:ext cx="1050891" cy="210536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1C0B196-4AAA-4C17-91D8-7E929049835B}"/>
              </a:ext>
            </a:extLst>
          </p:cNvPr>
          <p:cNvCxnSpPr>
            <a:cxnSpLocks/>
          </p:cNvCxnSpPr>
          <p:nvPr/>
        </p:nvCxnSpPr>
        <p:spPr>
          <a:xfrm>
            <a:off x="5986662" y="1240034"/>
            <a:ext cx="0" cy="374434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A7D75DE-1948-4DBF-9F5E-21A4252A4042}"/>
              </a:ext>
            </a:extLst>
          </p:cNvPr>
          <p:cNvCxnSpPr>
            <a:stCxn id="25" idx="2"/>
            <a:endCxn id="42" idx="3"/>
          </p:cNvCxnSpPr>
          <p:nvPr/>
        </p:nvCxnSpPr>
        <p:spPr>
          <a:xfrm flipH="1">
            <a:off x="6681156" y="3282296"/>
            <a:ext cx="1174839" cy="211615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B0DDE15-CF1B-4143-82A3-845AB6443ACE}"/>
              </a:ext>
            </a:extLst>
          </p:cNvPr>
          <p:cNvCxnSpPr>
            <a:cxnSpLocks/>
            <a:stCxn id="94" idx="2"/>
          </p:cNvCxnSpPr>
          <p:nvPr/>
        </p:nvCxnSpPr>
        <p:spPr>
          <a:xfrm flipH="1">
            <a:off x="5993764" y="4086448"/>
            <a:ext cx="23698" cy="865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E86E5E81-2090-48C8-A815-F265CCE62C73}"/>
              </a:ext>
            </a:extLst>
          </p:cNvPr>
          <p:cNvCxnSpPr>
            <a:cxnSpLocks/>
            <a:stCxn id="35" idx="0"/>
            <a:endCxn id="30" idx="2"/>
          </p:cNvCxnSpPr>
          <p:nvPr/>
        </p:nvCxnSpPr>
        <p:spPr>
          <a:xfrm flipH="1" flipV="1">
            <a:off x="8743081" y="1320034"/>
            <a:ext cx="1253592" cy="105382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85" name="Picture 2" descr="Download Slightly Smiling Emoji Icon | Ios emoji, Emoji, Emoji art">
            <a:extLst>
              <a:ext uri="{FF2B5EF4-FFF2-40B4-BE49-F238E27FC236}">
                <a16:creationId xmlns:a16="http://schemas.microsoft.com/office/drawing/2014/main" id="{4409589E-4C5D-4F6D-8D58-5B7DF377C57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96372" y="598887"/>
            <a:ext cx="3906561" cy="390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22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0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7577A1-F9EE-454B-96EA-BE00737612A1}"/>
              </a:ext>
            </a:extLst>
          </p:cNvPr>
          <p:cNvPicPr>
            <a:picLocks noChangeAspect="1"/>
          </p:cNvPicPr>
          <p:nvPr/>
        </p:nvPicPr>
        <p:blipFill>
          <a:blip r:embed="rId2"/>
          <a:stretch>
            <a:fillRect/>
          </a:stretch>
        </p:blipFill>
        <p:spPr>
          <a:xfrm>
            <a:off x="3929372" y="1234092"/>
            <a:ext cx="3893388" cy="4956642"/>
          </a:xfrm>
          <a:prstGeom prst="rect">
            <a:avLst/>
          </a:prstGeom>
        </p:spPr>
      </p:pic>
      <p:sp>
        <p:nvSpPr>
          <p:cNvPr id="2" name="Title 2">
            <a:extLst>
              <a:ext uri="{FF2B5EF4-FFF2-40B4-BE49-F238E27FC236}">
                <a16:creationId xmlns:a16="http://schemas.microsoft.com/office/drawing/2014/main" id="{F73FDE2D-2757-4FE6-9B9B-9DD9677C7D7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i="1" kern="1200" baseline="0">
                <a:solidFill>
                  <a:srgbClr val="DA291C"/>
                </a:solidFill>
                <a:latin typeface="+mj-lt"/>
                <a:ea typeface="+mj-ea"/>
                <a:cs typeface="+mj-cs"/>
              </a:defRPr>
            </a:lvl1pPr>
          </a:lstStyle>
          <a:p>
            <a:r>
              <a:rPr lang="en-ZA" dirty="0"/>
              <a:t>Third adaptation</a:t>
            </a:r>
          </a:p>
        </p:txBody>
      </p:sp>
    </p:spTree>
    <p:extLst>
      <p:ext uri="{BB962C8B-B14F-4D97-AF65-F5344CB8AC3E}">
        <p14:creationId xmlns:p14="http://schemas.microsoft.com/office/powerpoint/2010/main" val="396638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C58E1728-30DB-4841-AAF3-F7B1B0A72EE7}"/>
              </a:ext>
            </a:extLst>
          </p:cNvPr>
          <p:cNvCxnSpPr/>
          <p:nvPr/>
        </p:nvCxnSpPr>
        <p:spPr>
          <a:xfrm>
            <a:off x="9641305" y="166920"/>
            <a:ext cx="0" cy="5410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DF384FDE-DDB7-4611-9577-CDE0B04E3160}"/>
              </a:ext>
            </a:extLst>
          </p:cNvPr>
          <p:cNvPicPr>
            <a:picLocks noChangeAspect="1"/>
          </p:cNvPicPr>
          <p:nvPr/>
        </p:nvPicPr>
        <p:blipFill>
          <a:blip r:embed="rId3"/>
          <a:stretch>
            <a:fillRect/>
          </a:stretch>
        </p:blipFill>
        <p:spPr>
          <a:xfrm>
            <a:off x="10328086" y="528707"/>
            <a:ext cx="963692" cy="787533"/>
          </a:xfrm>
          <a:prstGeom prst="rect">
            <a:avLst/>
          </a:prstGeom>
        </p:spPr>
      </p:pic>
      <p:pic>
        <p:nvPicPr>
          <p:cNvPr id="50" name="Picture 49">
            <a:extLst>
              <a:ext uri="{FF2B5EF4-FFF2-40B4-BE49-F238E27FC236}">
                <a16:creationId xmlns:a16="http://schemas.microsoft.com/office/drawing/2014/main" id="{B8B98031-56A3-4F98-9413-C6E1A4A112DC}"/>
              </a:ext>
            </a:extLst>
          </p:cNvPr>
          <p:cNvPicPr>
            <a:picLocks noChangeAspect="1"/>
          </p:cNvPicPr>
          <p:nvPr/>
        </p:nvPicPr>
        <p:blipFill>
          <a:blip r:embed="rId4"/>
          <a:stretch>
            <a:fillRect/>
          </a:stretch>
        </p:blipFill>
        <p:spPr>
          <a:xfrm>
            <a:off x="1220777" y="228832"/>
            <a:ext cx="952500" cy="333375"/>
          </a:xfrm>
          <a:prstGeom prst="rect">
            <a:avLst/>
          </a:prstGeom>
        </p:spPr>
      </p:pic>
      <p:pic>
        <p:nvPicPr>
          <p:cNvPr id="51" name="Picture 50">
            <a:extLst>
              <a:ext uri="{FF2B5EF4-FFF2-40B4-BE49-F238E27FC236}">
                <a16:creationId xmlns:a16="http://schemas.microsoft.com/office/drawing/2014/main" id="{31BD87CE-B2FC-4F5D-936E-2A5D9CE3D1D7}"/>
              </a:ext>
            </a:extLst>
          </p:cNvPr>
          <p:cNvPicPr>
            <a:picLocks noChangeAspect="1"/>
          </p:cNvPicPr>
          <p:nvPr/>
        </p:nvPicPr>
        <p:blipFill>
          <a:blip r:embed="rId5"/>
          <a:stretch>
            <a:fillRect/>
          </a:stretch>
        </p:blipFill>
        <p:spPr>
          <a:xfrm>
            <a:off x="9723130" y="229439"/>
            <a:ext cx="942975" cy="333375"/>
          </a:xfrm>
          <a:prstGeom prst="rect">
            <a:avLst/>
          </a:prstGeom>
        </p:spPr>
      </p:pic>
      <p:cxnSp>
        <p:nvCxnSpPr>
          <p:cNvPr id="59" name="Straight Arrow Connector 58">
            <a:extLst>
              <a:ext uri="{FF2B5EF4-FFF2-40B4-BE49-F238E27FC236}">
                <a16:creationId xmlns:a16="http://schemas.microsoft.com/office/drawing/2014/main" id="{259F263A-CC3E-425D-A55E-B95692367E63}"/>
              </a:ext>
            </a:extLst>
          </p:cNvPr>
          <p:cNvCxnSpPr>
            <a:cxnSpLocks/>
          </p:cNvCxnSpPr>
          <p:nvPr/>
        </p:nvCxnSpPr>
        <p:spPr>
          <a:xfrm flipH="1">
            <a:off x="6380914" y="1256917"/>
            <a:ext cx="4338217" cy="4199048"/>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F13BA8FA-F073-49E7-8608-0929E6E870C4}"/>
              </a:ext>
            </a:extLst>
          </p:cNvPr>
          <p:cNvGrpSpPr/>
          <p:nvPr/>
        </p:nvGrpSpPr>
        <p:grpSpPr>
          <a:xfrm>
            <a:off x="1518986" y="463553"/>
            <a:ext cx="7571757" cy="5703002"/>
            <a:chOff x="1518986" y="974305"/>
            <a:chExt cx="7571757" cy="5703002"/>
          </a:xfrm>
        </p:grpSpPr>
        <p:pic>
          <p:nvPicPr>
            <p:cNvPr id="36" name="Picture 35">
              <a:extLst>
                <a:ext uri="{FF2B5EF4-FFF2-40B4-BE49-F238E27FC236}">
                  <a16:creationId xmlns:a16="http://schemas.microsoft.com/office/drawing/2014/main" id="{25053D40-3B97-4C1C-B8F9-EE67BA5C7C08}"/>
                </a:ext>
              </a:extLst>
            </p:cNvPr>
            <p:cNvPicPr>
              <a:picLocks noChangeAspect="1"/>
            </p:cNvPicPr>
            <p:nvPr/>
          </p:nvPicPr>
          <p:blipFill>
            <a:blip r:embed="rId6"/>
            <a:stretch>
              <a:fillRect/>
            </a:stretch>
          </p:blipFill>
          <p:spPr>
            <a:xfrm>
              <a:off x="1518986" y="1369593"/>
              <a:ext cx="1485900" cy="1295400"/>
            </a:xfrm>
            <a:prstGeom prst="rect">
              <a:avLst/>
            </a:prstGeom>
          </p:spPr>
        </p:pic>
        <p:grpSp>
          <p:nvGrpSpPr>
            <p:cNvPr id="37" name="Group 36">
              <a:extLst>
                <a:ext uri="{FF2B5EF4-FFF2-40B4-BE49-F238E27FC236}">
                  <a16:creationId xmlns:a16="http://schemas.microsoft.com/office/drawing/2014/main" id="{8EC175CB-10EC-4CAA-A569-4DCE51335A00}"/>
                </a:ext>
              </a:extLst>
            </p:cNvPr>
            <p:cNvGrpSpPr/>
            <p:nvPr/>
          </p:nvGrpSpPr>
          <p:grpSpPr>
            <a:xfrm>
              <a:off x="3570455" y="2442534"/>
              <a:ext cx="1485900" cy="1370610"/>
              <a:chOff x="3570455" y="2442534"/>
              <a:chExt cx="1485900" cy="1370610"/>
            </a:xfrm>
          </p:grpSpPr>
          <p:grpSp>
            <p:nvGrpSpPr>
              <p:cNvPr id="38" name="Group 37">
                <a:extLst>
                  <a:ext uri="{FF2B5EF4-FFF2-40B4-BE49-F238E27FC236}">
                    <a16:creationId xmlns:a16="http://schemas.microsoft.com/office/drawing/2014/main" id="{46FE9FBE-F44B-4820-8B4A-737052B29162}"/>
                  </a:ext>
                </a:extLst>
              </p:cNvPr>
              <p:cNvGrpSpPr/>
              <p:nvPr/>
            </p:nvGrpSpPr>
            <p:grpSpPr>
              <a:xfrm>
                <a:off x="3570455" y="2442534"/>
                <a:ext cx="1485900" cy="1370610"/>
                <a:chOff x="3570455" y="2442534"/>
                <a:chExt cx="1485900" cy="1370610"/>
              </a:xfrm>
            </p:grpSpPr>
            <p:pic>
              <p:nvPicPr>
                <p:cNvPr id="42" name="Picture 2" descr="Sakai logo policy - WG: Communications - Confluence">
                  <a:extLst>
                    <a:ext uri="{FF2B5EF4-FFF2-40B4-BE49-F238E27FC236}">
                      <a16:creationId xmlns:a16="http://schemas.microsoft.com/office/drawing/2014/main" id="{B203BA0C-A254-462C-A87E-CF38469567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1955" y="3321995"/>
                  <a:ext cx="858940" cy="491149"/>
                </a:xfrm>
                <a:prstGeom prst="rect">
                  <a:avLst/>
                </a:prstGeom>
                <a:noFill/>
                <a:extLst>
                  <a:ext uri="{909E8E84-426E-40DD-AFC4-6F175D3DCCD1}">
                    <a14:hiddenFill xmlns:a14="http://schemas.microsoft.com/office/drawing/2010/main">
                      <a:solidFill>
                        <a:srgbClr val="FFFFFF"/>
                      </a:solidFill>
                    </a14:hiddenFill>
                  </a:ext>
                </a:extLst>
              </p:spPr>
            </p:pic>
            <p:sp>
              <p:nvSpPr>
                <p:cNvPr id="43" name="AutoShape 4">
                  <a:extLst>
                    <a:ext uri="{FF2B5EF4-FFF2-40B4-BE49-F238E27FC236}">
                      <a16:creationId xmlns:a16="http://schemas.microsoft.com/office/drawing/2014/main" id="{87EBAF8C-918A-4FC2-8CF7-BEE2AC981568}"/>
                    </a:ext>
                  </a:extLst>
                </p:cNvPr>
                <p:cNvSpPr>
                  <a:spLocks noChangeAspect="1" noChangeArrowheads="1" noTextEdit="1"/>
                </p:cNvSpPr>
                <p:nvPr/>
              </p:nvSpPr>
              <p:spPr bwMode="auto">
                <a:xfrm>
                  <a:off x="3570455" y="2442534"/>
                  <a:ext cx="1485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39" name="Group 38">
                <a:extLst>
                  <a:ext uri="{FF2B5EF4-FFF2-40B4-BE49-F238E27FC236}">
                    <a16:creationId xmlns:a16="http://schemas.microsoft.com/office/drawing/2014/main" id="{53C09F27-0758-4E98-90AC-45EAEA0ED454}"/>
                  </a:ext>
                </a:extLst>
              </p:cNvPr>
              <p:cNvGrpSpPr/>
              <p:nvPr/>
            </p:nvGrpSpPr>
            <p:grpSpPr>
              <a:xfrm>
                <a:off x="4038768" y="2456822"/>
                <a:ext cx="509588" cy="860425"/>
                <a:chOff x="4038768" y="2456822"/>
                <a:chExt cx="509588" cy="860425"/>
              </a:xfrm>
            </p:grpSpPr>
            <p:sp>
              <p:nvSpPr>
                <p:cNvPr id="40" name="Freeform 7">
                  <a:extLst>
                    <a:ext uri="{FF2B5EF4-FFF2-40B4-BE49-F238E27FC236}">
                      <a16:creationId xmlns:a16="http://schemas.microsoft.com/office/drawing/2014/main" id="{98D6AE03-34CB-4BA6-99F2-EB6F6AC4FFEE}"/>
                    </a:ext>
                  </a:extLst>
                </p:cNvPr>
                <p:cNvSpPr>
                  <a:spLocks noEditPoints="1"/>
                </p:cNvSpPr>
                <p:nvPr/>
              </p:nvSpPr>
              <p:spPr bwMode="auto">
                <a:xfrm>
                  <a:off x="4038768" y="2456822"/>
                  <a:ext cx="509588" cy="860425"/>
                </a:xfrm>
                <a:custGeom>
                  <a:avLst/>
                  <a:gdLst>
                    <a:gd name="T0" fmla="*/ 0 w 321"/>
                    <a:gd name="T1" fmla="*/ 0 h 542"/>
                    <a:gd name="T2" fmla="*/ 0 w 321"/>
                    <a:gd name="T3" fmla="*/ 542 h 542"/>
                    <a:gd name="T4" fmla="*/ 321 w 321"/>
                    <a:gd name="T5" fmla="*/ 542 h 542"/>
                    <a:gd name="T6" fmla="*/ 321 w 321"/>
                    <a:gd name="T7" fmla="*/ 0 h 542"/>
                    <a:gd name="T8" fmla="*/ 0 w 321"/>
                    <a:gd name="T9" fmla="*/ 0 h 542"/>
                    <a:gd name="T10" fmla="*/ 288 w 321"/>
                    <a:gd name="T11" fmla="*/ 34 h 542"/>
                    <a:gd name="T12" fmla="*/ 288 w 321"/>
                    <a:gd name="T13" fmla="*/ 136 h 542"/>
                    <a:gd name="T14" fmla="*/ 33 w 321"/>
                    <a:gd name="T15" fmla="*/ 136 h 542"/>
                    <a:gd name="T16" fmla="*/ 33 w 321"/>
                    <a:gd name="T17" fmla="*/ 34 h 542"/>
                    <a:gd name="T18" fmla="*/ 288 w 321"/>
                    <a:gd name="T19" fmla="*/ 34 h 542"/>
                    <a:gd name="T20" fmla="*/ 33 w 321"/>
                    <a:gd name="T21" fmla="*/ 509 h 542"/>
                    <a:gd name="T22" fmla="*/ 33 w 321"/>
                    <a:gd name="T23" fmla="*/ 170 h 542"/>
                    <a:gd name="T24" fmla="*/ 288 w 321"/>
                    <a:gd name="T25" fmla="*/ 170 h 542"/>
                    <a:gd name="T26" fmla="*/ 288 w 321"/>
                    <a:gd name="T27" fmla="*/ 509 h 542"/>
                    <a:gd name="T28" fmla="*/ 33 w 321"/>
                    <a:gd name="T29"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542">
                      <a:moveTo>
                        <a:pt x="0" y="0"/>
                      </a:moveTo>
                      <a:lnTo>
                        <a:pt x="0" y="542"/>
                      </a:lnTo>
                      <a:lnTo>
                        <a:pt x="321" y="542"/>
                      </a:lnTo>
                      <a:lnTo>
                        <a:pt x="321" y="0"/>
                      </a:lnTo>
                      <a:lnTo>
                        <a:pt x="0" y="0"/>
                      </a:lnTo>
                      <a:close/>
                      <a:moveTo>
                        <a:pt x="288" y="34"/>
                      </a:moveTo>
                      <a:lnTo>
                        <a:pt x="288" y="136"/>
                      </a:lnTo>
                      <a:lnTo>
                        <a:pt x="33" y="136"/>
                      </a:lnTo>
                      <a:lnTo>
                        <a:pt x="33" y="34"/>
                      </a:lnTo>
                      <a:lnTo>
                        <a:pt x="288" y="34"/>
                      </a:lnTo>
                      <a:close/>
                      <a:moveTo>
                        <a:pt x="33" y="509"/>
                      </a:moveTo>
                      <a:lnTo>
                        <a:pt x="33" y="170"/>
                      </a:lnTo>
                      <a:lnTo>
                        <a:pt x="288" y="170"/>
                      </a:lnTo>
                      <a:lnTo>
                        <a:pt x="288" y="509"/>
                      </a:lnTo>
                      <a:lnTo>
                        <a:pt x="33" y="5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 name="Rectangle 8">
                  <a:extLst>
                    <a:ext uri="{FF2B5EF4-FFF2-40B4-BE49-F238E27FC236}">
                      <a16:creationId xmlns:a16="http://schemas.microsoft.com/office/drawing/2014/main" id="{406C1705-57A3-4E29-85E3-8C64B43F82CA}"/>
                    </a:ext>
                  </a:extLst>
                </p:cNvPr>
                <p:cNvSpPr>
                  <a:spLocks noChangeArrowheads="1"/>
                </p:cNvSpPr>
                <p:nvPr/>
              </p:nvSpPr>
              <p:spPr bwMode="auto">
                <a:xfrm>
                  <a:off x="4388018" y="2564772"/>
                  <a:ext cx="53975"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pic>
          <p:nvPicPr>
            <p:cNvPr id="44" name="Picture 10" descr="Office 365 Products and Services Explained">
              <a:extLst>
                <a:ext uri="{FF2B5EF4-FFF2-40B4-BE49-F238E27FC236}">
                  <a16:creationId xmlns:a16="http://schemas.microsoft.com/office/drawing/2014/main" id="{E41AB89C-14AA-434E-B19F-6F5DDA92A21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21924" y="1181572"/>
              <a:ext cx="812132" cy="50330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DSpace - A Turnkey Institutional Repository Application">
              <a:extLst>
                <a:ext uri="{FF2B5EF4-FFF2-40B4-BE49-F238E27FC236}">
                  <a16:creationId xmlns:a16="http://schemas.microsoft.com/office/drawing/2014/main" id="{3101AA88-0933-4695-A917-247FC31869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46558" y="3303579"/>
              <a:ext cx="618873" cy="42356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FD89A723-4515-47D6-9E1B-CFA399165109}"/>
                </a:ext>
              </a:extLst>
            </p:cNvPr>
            <p:cNvPicPr>
              <a:picLocks noChangeAspect="1"/>
            </p:cNvPicPr>
            <p:nvPr/>
          </p:nvPicPr>
          <p:blipFill>
            <a:blip r:embed="rId10"/>
            <a:stretch>
              <a:fillRect/>
            </a:stretch>
          </p:blipFill>
          <p:spPr>
            <a:xfrm>
              <a:off x="7574325" y="2373659"/>
              <a:ext cx="542925" cy="885825"/>
            </a:xfrm>
            <a:prstGeom prst="rect">
              <a:avLst/>
            </a:prstGeom>
          </p:spPr>
        </p:pic>
        <p:pic>
          <p:nvPicPr>
            <p:cNvPr id="47" name="Picture 46">
              <a:extLst>
                <a:ext uri="{FF2B5EF4-FFF2-40B4-BE49-F238E27FC236}">
                  <a16:creationId xmlns:a16="http://schemas.microsoft.com/office/drawing/2014/main" id="{5451B215-513B-4A34-9309-C71BDC5CAC1C}"/>
                </a:ext>
              </a:extLst>
            </p:cNvPr>
            <p:cNvPicPr>
              <a:picLocks noChangeAspect="1"/>
            </p:cNvPicPr>
            <p:nvPr/>
          </p:nvPicPr>
          <p:blipFill>
            <a:blip r:embed="rId11"/>
            <a:stretch>
              <a:fillRect/>
            </a:stretch>
          </p:blipFill>
          <p:spPr>
            <a:xfrm>
              <a:off x="8395418" y="974305"/>
              <a:ext cx="695325" cy="790575"/>
            </a:xfrm>
            <a:prstGeom prst="rect">
              <a:avLst/>
            </a:prstGeom>
          </p:spPr>
        </p:pic>
        <p:pic>
          <p:nvPicPr>
            <p:cNvPr id="53" name="Picture 52">
              <a:extLst>
                <a:ext uri="{FF2B5EF4-FFF2-40B4-BE49-F238E27FC236}">
                  <a16:creationId xmlns:a16="http://schemas.microsoft.com/office/drawing/2014/main" id="{E86051FC-C930-4724-A0A7-9098499734FC}"/>
                </a:ext>
              </a:extLst>
            </p:cNvPr>
            <p:cNvPicPr>
              <a:picLocks noChangeAspect="1"/>
            </p:cNvPicPr>
            <p:nvPr/>
          </p:nvPicPr>
          <p:blipFill>
            <a:blip r:embed="rId12"/>
            <a:stretch>
              <a:fillRect/>
            </a:stretch>
          </p:blipFill>
          <p:spPr>
            <a:xfrm>
              <a:off x="5364296" y="5009284"/>
              <a:ext cx="1316860" cy="1668023"/>
            </a:xfrm>
            <a:prstGeom prst="rect">
              <a:avLst/>
            </a:prstGeom>
          </p:spPr>
        </p:pic>
        <p:cxnSp>
          <p:nvCxnSpPr>
            <p:cNvPr id="54" name="Straight Connector 53">
              <a:extLst>
                <a:ext uri="{FF2B5EF4-FFF2-40B4-BE49-F238E27FC236}">
                  <a16:creationId xmlns:a16="http://schemas.microsoft.com/office/drawing/2014/main" id="{443BC073-11CC-45C7-89AF-54610453D59A}"/>
                </a:ext>
              </a:extLst>
            </p:cNvPr>
            <p:cNvCxnSpPr>
              <a:cxnSpLocks/>
              <a:stCxn id="36" idx="2"/>
              <a:endCxn id="61" idx="1"/>
            </p:cNvCxnSpPr>
            <p:nvPr/>
          </p:nvCxnSpPr>
          <p:spPr>
            <a:xfrm>
              <a:off x="2261936" y="2664993"/>
              <a:ext cx="3260226" cy="1371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5022CDE-858E-474E-BB3B-F8E981C23BED}"/>
                </a:ext>
              </a:extLst>
            </p:cNvPr>
            <p:cNvCxnSpPr>
              <a:cxnSpLocks/>
              <a:stCxn id="42" idx="2"/>
              <a:endCxn id="61" idx="1"/>
            </p:cNvCxnSpPr>
            <p:nvPr/>
          </p:nvCxnSpPr>
          <p:spPr>
            <a:xfrm>
              <a:off x="4321425" y="3813144"/>
              <a:ext cx="1200737" cy="222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38DAA95-CE2F-45C2-80A0-686711FDDF53}"/>
                </a:ext>
              </a:extLst>
            </p:cNvPr>
            <p:cNvCxnSpPr>
              <a:cxnSpLocks/>
              <a:stCxn id="44" idx="2"/>
              <a:endCxn id="61" idx="0"/>
            </p:cNvCxnSpPr>
            <p:nvPr/>
          </p:nvCxnSpPr>
          <p:spPr>
            <a:xfrm flipH="1">
              <a:off x="6017462" y="1684880"/>
              <a:ext cx="10528" cy="1855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A6233EA-15A6-4F8C-A973-19BBBF8446A3}"/>
                </a:ext>
              </a:extLst>
            </p:cNvPr>
            <p:cNvCxnSpPr>
              <a:cxnSpLocks/>
              <a:stCxn id="45" idx="1"/>
              <a:endCxn id="61" idx="3"/>
            </p:cNvCxnSpPr>
            <p:nvPr/>
          </p:nvCxnSpPr>
          <p:spPr>
            <a:xfrm flipH="1">
              <a:off x="6512762" y="3515361"/>
              <a:ext cx="1033796" cy="520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27FD29BD-7917-46B2-9E4C-FFFE382C9BE6}"/>
                </a:ext>
              </a:extLst>
            </p:cNvPr>
            <p:cNvPicPr>
              <a:picLocks noChangeAspect="1"/>
            </p:cNvPicPr>
            <p:nvPr/>
          </p:nvPicPr>
          <p:blipFill>
            <a:blip r:embed="rId13"/>
            <a:stretch>
              <a:fillRect/>
            </a:stretch>
          </p:blipFill>
          <p:spPr>
            <a:xfrm>
              <a:off x="5744248" y="5676428"/>
              <a:ext cx="546427" cy="580579"/>
            </a:xfrm>
            <a:prstGeom prst="rect">
              <a:avLst/>
            </a:prstGeom>
          </p:spPr>
        </p:pic>
        <p:pic>
          <p:nvPicPr>
            <p:cNvPr id="61" name="Picture 60">
              <a:extLst>
                <a:ext uri="{FF2B5EF4-FFF2-40B4-BE49-F238E27FC236}">
                  <a16:creationId xmlns:a16="http://schemas.microsoft.com/office/drawing/2014/main" id="{2ECFC0A3-EED8-4C58-8AE8-67D60520CB60}"/>
                </a:ext>
              </a:extLst>
            </p:cNvPr>
            <p:cNvPicPr>
              <a:picLocks noChangeAspect="1"/>
            </p:cNvPicPr>
            <p:nvPr/>
          </p:nvPicPr>
          <p:blipFill>
            <a:blip r:embed="rId14"/>
            <a:stretch>
              <a:fillRect/>
            </a:stretch>
          </p:blipFill>
          <p:spPr>
            <a:xfrm>
              <a:off x="5522162" y="3540694"/>
              <a:ext cx="990600" cy="990600"/>
            </a:xfrm>
            <a:prstGeom prst="rect">
              <a:avLst/>
            </a:prstGeom>
          </p:spPr>
        </p:pic>
        <p:pic>
          <p:nvPicPr>
            <p:cNvPr id="62" name="Picture 61">
              <a:extLst>
                <a:ext uri="{FF2B5EF4-FFF2-40B4-BE49-F238E27FC236}">
                  <a16:creationId xmlns:a16="http://schemas.microsoft.com/office/drawing/2014/main" id="{39ECD685-248A-4E64-87FC-37DB13B60B6F}"/>
                </a:ext>
              </a:extLst>
            </p:cNvPr>
            <p:cNvPicPr>
              <a:picLocks noChangeAspect="1"/>
            </p:cNvPicPr>
            <p:nvPr/>
          </p:nvPicPr>
          <p:blipFill>
            <a:blip r:embed="rId15"/>
            <a:stretch>
              <a:fillRect/>
            </a:stretch>
          </p:blipFill>
          <p:spPr>
            <a:xfrm>
              <a:off x="5663204" y="4509025"/>
              <a:ext cx="643190" cy="500259"/>
            </a:xfrm>
            <a:prstGeom prst="rect">
              <a:avLst/>
            </a:prstGeom>
          </p:spPr>
        </p:pic>
        <p:cxnSp>
          <p:nvCxnSpPr>
            <p:cNvPr id="72" name="Straight Connector 71">
              <a:extLst>
                <a:ext uri="{FF2B5EF4-FFF2-40B4-BE49-F238E27FC236}">
                  <a16:creationId xmlns:a16="http://schemas.microsoft.com/office/drawing/2014/main" id="{868E742A-AEFD-487D-A664-CEFDA0DD5B81}"/>
                </a:ext>
              </a:extLst>
            </p:cNvPr>
            <p:cNvCxnSpPr>
              <a:cxnSpLocks/>
            </p:cNvCxnSpPr>
            <p:nvPr/>
          </p:nvCxnSpPr>
          <p:spPr>
            <a:xfrm>
              <a:off x="6017461" y="4509025"/>
              <a:ext cx="0" cy="747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3" name="Straight Arrow Connector 112">
            <a:extLst>
              <a:ext uri="{FF2B5EF4-FFF2-40B4-BE49-F238E27FC236}">
                <a16:creationId xmlns:a16="http://schemas.microsoft.com/office/drawing/2014/main" id="{E6AC6FD0-2A52-484D-88C6-8D30E4CAE6EB}"/>
              </a:ext>
            </a:extLst>
          </p:cNvPr>
          <p:cNvCxnSpPr>
            <a:cxnSpLocks/>
          </p:cNvCxnSpPr>
          <p:nvPr/>
        </p:nvCxnSpPr>
        <p:spPr>
          <a:xfrm flipH="1">
            <a:off x="6306394" y="1147234"/>
            <a:ext cx="2388341" cy="4220286"/>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E0CF15C-B905-4031-A7A8-1338E6509D61}"/>
              </a:ext>
            </a:extLst>
          </p:cNvPr>
          <p:cNvCxnSpPr>
            <a:cxnSpLocks/>
          </p:cNvCxnSpPr>
          <p:nvPr/>
        </p:nvCxnSpPr>
        <p:spPr>
          <a:xfrm>
            <a:off x="12893848" y="6392810"/>
            <a:ext cx="0" cy="373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281171EF-5EFA-48B2-A528-8E5585EBC163}"/>
              </a:ext>
            </a:extLst>
          </p:cNvPr>
          <p:cNvGrpSpPr/>
          <p:nvPr/>
        </p:nvGrpSpPr>
        <p:grpSpPr>
          <a:xfrm>
            <a:off x="6986158" y="1715044"/>
            <a:ext cx="3323223" cy="2747868"/>
            <a:chOff x="6986158" y="2225796"/>
            <a:chExt cx="3323223" cy="2747868"/>
          </a:xfrm>
        </p:grpSpPr>
        <p:grpSp>
          <p:nvGrpSpPr>
            <p:cNvPr id="139" name="Group 138">
              <a:extLst>
                <a:ext uri="{FF2B5EF4-FFF2-40B4-BE49-F238E27FC236}">
                  <a16:creationId xmlns:a16="http://schemas.microsoft.com/office/drawing/2014/main" id="{7B13E065-4486-4DF3-808C-7BF7C14CC0A7}"/>
                </a:ext>
              </a:extLst>
            </p:cNvPr>
            <p:cNvGrpSpPr/>
            <p:nvPr/>
          </p:nvGrpSpPr>
          <p:grpSpPr>
            <a:xfrm>
              <a:off x="6986158" y="2225796"/>
              <a:ext cx="3323223" cy="2747868"/>
              <a:chOff x="7635880" y="5239836"/>
              <a:chExt cx="3323223" cy="2747868"/>
            </a:xfrm>
          </p:grpSpPr>
          <p:pic>
            <p:nvPicPr>
              <p:cNvPr id="122" name="Picture 121">
                <a:extLst>
                  <a:ext uri="{FF2B5EF4-FFF2-40B4-BE49-F238E27FC236}">
                    <a16:creationId xmlns:a16="http://schemas.microsoft.com/office/drawing/2014/main" id="{74020080-428A-4DFE-8DD4-D19AFCCAB837}"/>
                  </a:ext>
                </a:extLst>
              </p:cNvPr>
              <p:cNvPicPr>
                <a:picLocks noChangeAspect="1"/>
              </p:cNvPicPr>
              <p:nvPr/>
            </p:nvPicPr>
            <p:blipFill>
              <a:blip r:embed="rId12"/>
              <a:stretch>
                <a:fillRect/>
              </a:stretch>
            </p:blipFill>
            <p:spPr>
              <a:xfrm>
                <a:off x="9558535" y="7153692"/>
                <a:ext cx="658430" cy="834012"/>
              </a:xfrm>
              <a:prstGeom prst="rect">
                <a:avLst/>
              </a:prstGeom>
            </p:spPr>
          </p:pic>
          <p:grpSp>
            <p:nvGrpSpPr>
              <p:cNvPr id="137" name="Group 136">
                <a:extLst>
                  <a:ext uri="{FF2B5EF4-FFF2-40B4-BE49-F238E27FC236}">
                    <a16:creationId xmlns:a16="http://schemas.microsoft.com/office/drawing/2014/main" id="{04A2FF08-5EE3-42DF-93F5-5408E31DB6C5}"/>
                  </a:ext>
                </a:extLst>
              </p:cNvPr>
              <p:cNvGrpSpPr/>
              <p:nvPr/>
            </p:nvGrpSpPr>
            <p:grpSpPr>
              <a:xfrm>
                <a:off x="7635880" y="5239836"/>
                <a:ext cx="3323223" cy="2537718"/>
                <a:chOff x="7635880" y="5239836"/>
                <a:chExt cx="3323223" cy="2537718"/>
              </a:xfrm>
            </p:grpSpPr>
            <p:pic>
              <p:nvPicPr>
                <p:cNvPr id="116" name="Picture 115">
                  <a:extLst>
                    <a:ext uri="{FF2B5EF4-FFF2-40B4-BE49-F238E27FC236}">
                      <a16:creationId xmlns:a16="http://schemas.microsoft.com/office/drawing/2014/main" id="{6EF25BF9-EBF3-4FAC-941A-BB19CA822108}"/>
                    </a:ext>
                  </a:extLst>
                </p:cNvPr>
                <p:cNvPicPr>
                  <a:picLocks noChangeAspect="1"/>
                </p:cNvPicPr>
                <p:nvPr/>
              </p:nvPicPr>
              <p:blipFill>
                <a:blip r:embed="rId6"/>
                <a:stretch>
                  <a:fillRect/>
                </a:stretch>
              </p:blipFill>
              <p:spPr>
                <a:xfrm>
                  <a:off x="7635880" y="5333846"/>
                  <a:ext cx="742950" cy="647700"/>
                </a:xfrm>
                <a:prstGeom prst="rect">
                  <a:avLst/>
                </a:prstGeom>
              </p:spPr>
            </p:pic>
            <p:grpSp>
              <p:nvGrpSpPr>
                <p:cNvPr id="117" name="Group 116">
                  <a:extLst>
                    <a:ext uri="{FF2B5EF4-FFF2-40B4-BE49-F238E27FC236}">
                      <a16:creationId xmlns:a16="http://schemas.microsoft.com/office/drawing/2014/main" id="{6DB8A369-E6F8-4AF6-90CA-47DE40047197}"/>
                    </a:ext>
                  </a:extLst>
                </p:cNvPr>
                <p:cNvGrpSpPr/>
                <p:nvPr/>
              </p:nvGrpSpPr>
              <p:grpSpPr>
                <a:xfrm>
                  <a:off x="8661615" y="5870317"/>
                  <a:ext cx="742950" cy="685305"/>
                  <a:chOff x="3570455" y="2442534"/>
                  <a:chExt cx="1485900" cy="1370610"/>
                </a:xfrm>
              </p:grpSpPr>
              <p:grpSp>
                <p:nvGrpSpPr>
                  <p:cNvPr id="131" name="Group 130">
                    <a:extLst>
                      <a:ext uri="{FF2B5EF4-FFF2-40B4-BE49-F238E27FC236}">
                        <a16:creationId xmlns:a16="http://schemas.microsoft.com/office/drawing/2014/main" id="{1935736F-484A-489C-B653-64B623A7457C}"/>
                      </a:ext>
                    </a:extLst>
                  </p:cNvPr>
                  <p:cNvGrpSpPr/>
                  <p:nvPr/>
                </p:nvGrpSpPr>
                <p:grpSpPr>
                  <a:xfrm>
                    <a:off x="3570455" y="2442534"/>
                    <a:ext cx="1485900" cy="1370610"/>
                    <a:chOff x="3570455" y="2442534"/>
                    <a:chExt cx="1485900" cy="1370610"/>
                  </a:xfrm>
                </p:grpSpPr>
                <p:pic>
                  <p:nvPicPr>
                    <p:cNvPr id="135" name="Picture 2" descr="Sakai logo policy - WG: Communications - Confluence">
                      <a:extLst>
                        <a:ext uri="{FF2B5EF4-FFF2-40B4-BE49-F238E27FC236}">
                          <a16:creationId xmlns:a16="http://schemas.microsoft.com/office/drawing/2014/main" id="{1B145B0D-D895-4C9E-A1FD-659248979B2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91955" y="3321995"/>
                      <a:ext cx="858940" cy="491149"/>
                    </a:xfrm>
                    <a:prstGeom prst="rect">
                      <a:avLst/>
                    </a:prstGeom>
                    <a:noFill/>
                    <a:extLst>
                      <a:ext uri="{909E8E84-426E-40DD-AFC4-6F175D3DCCD1}">
                        <a14:hiddenFill xmlns:a14="http://schemas.microsoft.com/office/drawing/2010/main">
                          <a:solidFill>
                            <a:srgbClr val="FFFFFF"/>
                          </a:solidFill>
                        </a14:hiddenFill>
                      </a:ext>
                    </a:extLst>
                  </p:spPr>
                </p:pic>
                <p:sp>
                  <p:nvSpPr>
                    <p:cNvPr id="136" name="AutoShape 4">
                      <a:extLst>
                        <a:ext uri="{FF2B5EF4-FFF2-40B4-BE49-F238E27FC236}">
                          <a16:creationId xmlns:a16="http://schemas.microsoft.com/office/drawing/2014/main" id="{7251C27B-1B41-47DD-9E7B-4712BA465BC3}"/>
                        </a:ext>
                      </a:extLst>
                    </p:cNvPr>
                    <p:cNvSpPr>
                      <a:spLocks noChangeAspect="1" noChangeArrowheads="1" noTextEdit="1"/>
                    </p:cNvSpPr>
                    <p:nvPr/>
                  </p:nvSpPr>
                  <p:spPr bwMode="auto">
                    <a:xfrm>
                      <a:off x="3570455" y="2442534"/>
                      <a:ext cx="1485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132" name="Group 131">
                    <a:extLst>
                      <a:ext uri="{FF2B5EF4-FFF2-40B4-BE49-F238E27FC236}">
                        <a16:creationId xmlns:a16="http://schemas.microsoft.com/office/drawing/2014/main" id="{B0207672-D2C9-43BA-ACB4-439EB2CA5B58}"/>
                      </a:ext>
                    </a:extLst>
                  </p:cNvPr>
                  <p:cNvGrpSpPr/>
                  <p:nvPr/>
                </p:nvGrpSpPr>
                <p:grpSpPr>
                  <a:xfrm>
                    <a:off x="4038768" y="2456822"/>
                    <a:ext cx="509588" cy="860425"/>
                    <a:chOff x="4038768" y="2456822"/>
                    <a:chExt cx="509588" cy="860425"/>
                  </a:xfrm>
                </p:grpSpPr>
                <p:sp>
                  <p:nvSpPr>
                    <p:cNvPr id="133" name="Freeform 7">
                      <a:extLst>
                        <a:ext uri="{FF2B5EF4-FFF2-40B4-BE49-F238E27FC236}">
                          <a16:creationId xmlns:a16="http://schemas.microsoft.com/office/drawing/2014/main" id="{52B6AD4F-1D7A-44AC-AD17-5A13EC292E13}"/>
                        </a:ext>
                      </a:extLst>
                    </p:cNvPr>
                    <p:cNvSpPr>
                      <a:spLocks noEditPoints="1"/>
                    </p:cNvSpPr>
                    <p:nvPr/>
                  </p:nvSpPr>
                  <p:spPr bwMode="auto">
                    <a:xfrm>
                      <a:off x="4038768" y="2456822"/>
                      <a:ext cx="509588" cy="860425"/>
                    </a:xfrm>
                    <a:custGeom>
                      <a:avLst/>
                      <a:gdLst>
                        <a:gd name="T0" fmla="*/ 0 w 321"/>
                        <a:gd name="T1" fmla="*/ 0 h 542"/>
                        <a:gd name="T2" fmla="*/ 0 w 321"/>
                        <a:gd name="T3" fmla="*/ 542 h 542"/>
                        <a:gd name="T4" fmla="*/ 321 w 321"/>
                        <a:gd name="T5" fmla="*/ 542 h 542"/>
                        <a:gd name="T6" fmla="*/ 321 w 321"/>
                        <a:gd name="T7" fmla="*/ 0 h 542"/>
                        <a:gd name="T8" fmla="*/ 0 w 321"/>
                        <a:gd name="T9" fmla="*/ 0 h 542"/>
                        <a:gd name="T10" fmla="*/ 288 w 321"/>
                        <a:gd name="T11" fmla="*/ 34 h 542"/>
                        <a:gd name="T12" fmla="*/ 288 w 321"/>
                        <a:gd name="T13" fmla="*/ 136 h 542"/>
                        <a:gd name="T14" fmla="*/ 33 w 321"/>
                        <a:gd name="T15" fmla="*/ 136 h 542"/>
                        <a:gd name="T16" fmla="*/ 33 w 321"/>
                        <a:gd name="T17" fmla="*/ 34 h 542"/>
                        <a:gd name="T18" fmla="*/ 288 w 321"/>
                        <a:gd name="T19" fmla="*/ 34 h 542"/>
                        <a:gd name="T20" fmla="*/ 33 w 321"/>
                        <a:gd name="T21" fmla="*/ 509 h 542"/>
                        <a:gd name="T22" fmla="*/ 33 w 321"/>
                        <a:gd name="T23" fmla="*/ 170 h 542"/>
                        <a:gd name="T24" fmla="*/ 288 w 321"/>
                        <a:gd name="T25" fmla="*/ 170 h 542"/>
                        <a:gd name="T26" fmla="*/ 288 w 321"/>
                        <a:gd name="T27" fmla="*/ 509 h 542"/>
                        <a:gd name="T28" fmla="*/ 33 w 321"/>
                        <a:gd name="T29"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542">
                          <a:moveTo>
                            <a:pt x="0" y="0"/>
                          </a:moveTo>
                          <a:lnTo>
                            <a:pt x="0" y="542"/>
                          </a:lnTo>
                          <a:lnTo>
                            <a:pt x="321" y="542"/>
                          </a:lnTo>
                          <a:lnTo>
                            <a:pt x="321" y="0"/>
                          </a:lnTo>
                          <a:lnTo>
                            <a:pt x="0" y="0"/>
                          </a:lnTo>
                          <a:close/>
                          <a:moveTo>
                            <a:pt x="288" y="34"/>
                          </a:moveTo>
                          <a:lnTo>
                            <a:pt x="288" y="136"/>
                          </a:lnTo>
                          <a:lnTo>
                            <a:pt x="33" y="136"/>
                          </a:lnTo>
                          <a:lnTo>
                            <a:pt x="33" y="34"/>
                          </a:lnTo>
                          <a:lnTo>
                            <a:pt x="288" y="34"/>
                          </a:lnTo>
                          <a:close/>
                          <a:moveTo>
                            <a:pt x="33" y="509"/>
                          </a:moveTo>
                          <a:lnTo>
                            <a:pt x="33" y="170"/>
                          </a:lnTo>
                          <a:lnTo>
                            <a:pt x="288" y="170"/>
                          </a:lnTo>
                          <a:lnTo>
                            <a:pt x="288" y="509"/>
                          </a:lnTo>
                          <a:lnTo>
                            <a:pt x="33" y="5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4" name="Rectangle 8">
                      <a:extLst>
                        <a:ext uri="{FF2B5EF4-FFF2-40B4-BE49-F238E27FC236}">
                          <a16:creationId xmlns:a16="http://schemas.microsoft.com/office/drawing/2014/main" id="{4D93DEC7-8C27-4C5D-8465-821B442A05C5}"/>
                        </a:ext>
                      </a:extLst>
                    </p:cNvPr>
                    <p:cNvSpPr>
                      <a:spLocks noChangeArrowheads="1"/>
                    </p:cNvSpPr>
                    <p:nvPr/>
                  </p:nvSpPr>
                  <p:spPr bwMode="auto">
                    <a:xfrm>
                      <a:off x="4388018" y="2564772"/>
                      <a:ext cx="53975"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grpSp>
            <p:pic>
              <p:nvPicPr>
                <p:cNvPr id="118" name="Picture 10" descr="Office 365 Products and Services Explained">
                  <a:extLst>
                    <a:ext uri="{FF2B5EF4-FFF2-40B4-BE49-F238E27FC236}">
                      <a16:creationId xmlns:a16="http://schemas.microsoft.com/office/drawing/2014/main" id="{134910C6-5F23-4817-A495-14DA2B156C9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87349" y="5239836"/>
                  <a:ext cx="406066" cy="25165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2" descr="DSpace - A Turnkey Institutional Repository Application">
                  <a:extLst>
                    <a:ext uri="{FF2B5EF4-FFF2-40B4-BE49-F238E27FC236}">
                      <a16:creationId xmlns:a16="http://schemas.microsoft.com/office/drawing/2014/main" id="{325F20CD-9D7C-4A3F-8127-9CFB5DF5AE8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649666" y="6300839"/>
                  <a:ext cx="309437" cy="211782"/>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19">
                  <a:extLst>
                    <a:ext uri="{FF2B5EF4-FFF2-40B4-BE49-F238E27FC236}">
                      <a16:creationId xmlns:a16="http://schemas.microsoft.com/office/drawing/2014/main" id="{4BB9B89C-CA45-4010-82D9-6E509DDB8246}"/>
                    </a:ext>
                  </a:extLst>
                </p:cNvPr>
                <p:cNvPicPr>
                  <a:picLocks noChangeAspect="1"/>
                </p:cNvPicPr>
                <p:nvPr/>
              </p:nvPicPr>
              <p:blipFill>
                <a:blip r:embed="rId10"/>
                <a:stretch>
                  <a:fillRect/>
                </a:stretch>
              </p:blipFill>
              <p:spPr>
                <a:xfrm>
                  <a:off x="10663550" y="5835879"/>
                  <a:ext cx="271463" cy="442913"/>
                </a:xfrm>
                <a:prstGeom prst="rect">
                  <a:avLst/>
                </a:prstGeom>
              </p:spPr>
            </p:pic>
            <p:cxnSp>
              <p:nvCxnSpPr>
                <p:cNvPr id="123" name="Straight Connector 122">
                  <a:extLst>
                    <a:ext uri="{FF2B5EF4-FFF2-40B4-BE49-F238E27FC236}">
                      <a16:creationId xmlns:a16="http://schemas.microsoft.com/office/drawing/2014/main" id="{E713758A-669F-4631-94A2-E318429AE444}"/>
                    </a:ext>
                  </a:extLst>
                </p:cNvPr>
                <p:cNvCxnSpPr>
                  <a:cxnSpLocks/>
                  <a:stCxn id="116" idx="2"/>
                  <a:endCxn id="128" idx="1"/>
                </p:cNvCxnSpPr>
                <p:nvPr/>
              </p:nvCxnSpPr>
              <p:spPr>
                <a:xfrm>
                  <a:off x="8007355" y="5981546"/>
                  <a:ext cx="1630113" cy="685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958D089-25ED-4CDF-909B-41D6EA8650E3}"/>
                    </a:ext>
                  </a:extLst>
                </p:cNvPr>
                <p:cNvCxnSpPr>
                  <a:cxnSpLocks/>
                  <a:stCxn id="135" idx="2"/>
                  <a:endCxn id="128" idx="1"/>
                </p:cNvCxnSpPr>
                <p:nvPr/>
              </p:nvCxnSpPr>
              <p:spPr>
                <a:xfrm>
                  <a:off x="9037100" y="6555622"/>
                  <a:ext cx="600369" cy="111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0CBD600-13B5-4458-AAF3-277B8A5D8A3D}"/>
                    </a:ext>
                  </a:extLst>
                </p:cNvPr>
                <p:cNvCxnSpPr>
                  <a:cxnSpLocks/>
                  <a:stCxn id="118" idx="2"/>
                  <a:endCxn id="128" idx="0"/>
                </p:cNvCxnSpPr>
                <p:nvPr/>
              </p:nvCxnSpPr>
              <p:spPr>
                <a:xfrm flipH="1">
                  <a:off x="9885118" y="5491490"/>
                  <a:ext cx="5264" cy="927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CA7EAED-1B81-4A39-BA6E-92633D33EDC0}"/>
                    </a:ext>
                  </a:extLst>
                </p:cNvPr>
                <p:cNvCxnSpPr>
                  <a:cxnSpLocks/>
                  <a:stCxn id="119" idx="1"/>
                  <a:endCxn id="128" idx="3"/>
                </p:cNvCxnSpPr>
                <p:nvPr/>
              </p:nvCxnSpPr>
              <p:spPr>
                <a:xfrm flipH="1">
                  <a:off x="10132768" y="6406730"/>
                  <a:ext cx="516898" cy="260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7" name="Picture 126">
                  <a:extLst>
                    <a:ext uri="{FF2B5EF4-FFF2-40B4-BE49-F238E27FC236}">
                      <a16:creationId xmlns:a16="http://schemas.microsoft.com/office/drawing/2014/main" id="{C82D5000-8434-4AB0-A501-2FCD57A4230E}"/>
                    </a:ext>
                  </a:extLst>
                </p:cNvPr>
                <p:cNvPicPr>
                  <a:picLocks noChangeAspect="1"/>
                </p:cNvPicPr>
                <p:nvPr/>
              </p:nvPicPr>
              <p:blipFill>
                <a:blip r:embed="rId13"/>
                <a:stretch>
                  <a:fillRect/>
                </a:stretch>
              </p:blipFill>
              <p:spPr>
                <a:xfrm>
                  <a:off x="9748511" y="7487264"/>
                  <a:ext cx="273214" cy="290290"/>
                </a:xfrm>
                <a:prstGeom prst="rect">
                  <a:avLst/>
                </a:prstGeom>
              </p:spPr>
            </p:pic>
            <p:pic>
              <p:nvPicPr>
                <p:cNvPr id="128" name="Picture 127">
                  <a:extLst>
                    <a:ext uri="{FF2B5EF4-FFF2-40B4-BE49-F238E27FC236}">
                      <a16:creationId xmlns:a16="http://schemas.microsoft.com/office/drawing/2014/main" id="{7ADA36D7-1CED-4F17-9D94-059AE75DCCFE}"/>
                    </a:ext>
                  </a:extLst>
                </p:cNvPr>
                <p:cNvPicPr>
                  <a:picLocks noChangeAspect="1"/>
                </p:cNvPicPr>
                <p:nvPr/>
              </p:nvPicPr>
              <p:blipFill>
                <a:blip r:embed="rId14"/>
                <a:stretch>
                  <a:fillRect/>
                </a:stretch>
              </p:blipFill>
              <p:spPr>
                <a:xfrm>
                  <a:off x="9637468" y="6419397"/>
                  <a:ext cx="495300" cy="495300"/>
                </a:xfrm>
                <a:prstGeom prst="rect">
                  <a:avLst/>
                </a:prstGeom>
              </p:spPr>
            </p:pic>
            <p:pic>
              <p:nvPicPr>
                <p:cNvPr id="129" name="Picture 128">
                  <a:extLst>
                    <a:ext uri="{FF2B5EF4-FFF2-40B4-BE49-F238E27FC236}">
                      <a16:creationId xmlns:a16="http://schemas.microsoft.com/office/drawing/2014/main" id="{622961C3-4CCC-4D96-99FB-1FDAAC42557D}"/>
                    </a:ext>
                  </a:extLst>
                </p:cNvPr>
                <p:cNvPicPr>
                  <a:picLocks noChangeAspect="1"/>
                </p:cNvPicPr>
                <p:nvPr/>
              </p:nvPicPr>
              <p:blipFill>
                <a:blip r:embed="rId15"/>
                <a:stretch>
                  <a:fillRect/>
                </a:stretch>
              </p:blipFill>
              <p:spPr>
                <a:xfrm>
                  <a:off x="9707989" y="6903562"/>
                  <a:ext cx="321595" cy="250130"/>
                </a:xfrm>
                <a:prstGeom prst="rect">
                  <a:avLst/>
                </a:prstGeom>
              </p:spPr>
            </p:pic>
          </p:grpSp>
        </p:grpSp>
        <p:cxnSp>
          <p:nvCxnSpPr>
            <p:cNvPr id="142" name="Straight Connector 141">
              <a:extLst>
                <a:ext uri="{FF2B5EF4-FFF2-40B4-BE49-F238E27FC236}">
                  <a16:creationId xmlns:a16="http://schemas.microsoft.com/office/drawing/2014/main" id="{3D6E647A-9163-4324-ADD4-7A0B04D2609F}"/>
                </a:ext>
              </a:extLst>
            </p:cNvPr>
            <p:cNvCxnSpPr>
              <a:cxnSpLocks/>
              <a:stCxn id="129" idx="0"/>
            </p:cNvCxnSpPr>
            <p:nvPr/>
          </p:nvCxnSpPr>
          <p:spPr>
            <a:xfrm>
              <a:off x="9219065" y="3889522"/>
              <a:ext cx="0" cy="377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626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76"/>
                                        </p:tgtEl>
                                      </p:cBhvr>
                                      <p:by x="50000" y="50000"/>
                                    </p:animScale>
                                  </p:childTnLst>
                                </p:cTn>
                              </p:par>
                            </p:childTnLst>
                          </p:cTn>
                        </p:par>
                        <p:par>
                          <p:cTn id="13" fill="hold">
                            <p:stCondLst>
                              <p:cond delay="2000"/>
                            </p:stCondLst>
                            <p:childTnLst>
                              <p:par>
                                <p:cTn id="14" presetID="35" presetClass="path" presetSubtype="0" accel="50000" decel="50000" fill="hold" nodeType="afterEffect">
                                  <p:stCondLst>
                                    <p:cond delay="500"/>
                                  </p:stCondLst>
                                  <p:childTnLst>
                                    <p:animMotion origin="layout" path="M 0 0 L -0.25 0 E" pathEditMode="relative" ptsTypes="">
                                      <p:cBhvr>
                                        <p:cTn id="15" dur="500" fill="hold"/>
                                        <p:tgtEl>
                                          <p:spTgt spid="76"/>
                                        </p:tgtEl>
                                        <p:attrNameLst>
                                          <p:attrName>ppt_x</p:attrName>
                                          <p:attrName>ppt_y</p:attrName>
                                        </p:attrNameLst>
                                      </p:cBhvr>
                                    </p:animMotion>
                                  </p:childTnLst>
                                </p:cTn>
                              </p:par>
                            </p:childTnLst>
                          </p:cTn>
                        </p:par>
                        <p:par>
                          <p:cTn id="16" fill="hold">
                            <p:stCondLst>
                              <p:cond delay="3000"/>
                            </p:stCondLst>
                            <p:childTnLst>
                              <p:par>
                                <p:cTn id="17" presetID="35" presetClass="path" presetSubtype="0" accel="50000" decel="50000" fill="hold" nodeType="afterEffect">
                                  <p:stCondLst>
                                    <p:cond delay="500"/>
                                  </p:stCondLst>
                                  <p:childTnLst>
                                    <p:animMotion origin="layout" path="M 4.79167E-6 2.96296E-6 L -0.33816 -0.00023 " pathEditMode="relative" rAng="0" ptsTypes="AA">
                                      <p:cBhvr>
                                        <p:cTn id="18" dur="1000" fill="hold"/>
                                        <p:tgtEl>
                                          <p:spTgt spid="48"/>
                                        </p:tgtEl>
                                        <p:attrNameLst>
                                          <p:attrName>ppt_x</p:attrName>
                                          <p:attrName>ppt_y</p:attrName>
                                        </p:attrNameLst>
                                      </p:cBhvr>
                                      <p:rCtr x="-16914" y="-23"/>
                                    </p:animMotion>
                                  </p:childTnLst>
                                </p:cTn>
                              </p:par>
                            </p:childTnLst>
                          </p:cTn>
                        </p:par>
                        <p:par>
                          <p:cTn id="19" fill="hold">
                            <p:stCondLst>
                              <p:cond delay="4500"/>
                            </p:stCondLst>
                            <p:childTnLst>
                              <p:par>
                                <p:cTn id="20" presetID="1" presetClass="entr" presetSubtype="0" fill="hold" nodeType="afterEffect">
                                  <p:stCondLst>
                                    <p:cond delay="0"/>
                                  </p:stCondLst>
                                  <p:childTnLst>
                                    <p:set>
                                      <p:cBhvr>
                                        <p:cTn id="21"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4BF3C01-1A2A-4E0A-8990-E77E599B8186}"/>
              </a:ext>
            </a:extLst>
          </p:cNvPr>
          <p:cNvPicPr>
            <a:picLocks noChangeAspect="1"/>
          </p:cNvPicPr>
          <p:nvPr/>
        </p:nvPicPr>
        <p:blipFill>
          <a:blip r:embed="rId3"/>
          <a:stretch>
            <a:fillRect/>
          </a:stretch>
        </p:blipFill>
        <p:spPr>
          <a:xfrm>
            <a:off x="0" y="0"/>
            <a:ext cx="12192000" cy="6858000"/>
          </a:xfrm>
          <a:prstGeom prst="rect">
            <a:avLst/>
          </a:prstGeom>
        </p:spPr>
      </p:pic>
      <p:cxnSp>
        <p:nvCxnSpPr>
          <p:cNvPr id="48" name="Straight Arrow Connector 47">
            <a:extLst>
              <a:ext uri="{FF2B5EF4-FFF2-40B4-BE49-F238E27FC236}">
                <a16:creationId xmlns:a16="http://schemas.microsoft.com/office/drawing/2014/main" id="{2A4F4362-1AA8-45D8-AC3B-53D4F5E2676C}"/>
              </a:ext>
            </a:extLst>
          </p:cNvPr>
          <p:cNvCxnSpPr>
            <a:cxnSpLocks/>
          </p:cNvCxnSpPr>
          <p:nvPr/>
        </p:nvCxnSpPr>
        <p:spPr>
          <a:xfrm flipV="1">
            <a:off x="2943225" y="3324225"/>
            <a:ext cx="5000625" cy="6667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99AAE47-87C3-4CD4-94EC-979C182FAE88}"/>
              </a:ext>
            </a:extLst>
          </p:cNvPr>
          <p:cNvSpPr txBox="1"/>
          <p:nvPr/>
        </p:nvSpPr>
        <p:spPr>
          <a:xfrm rot="21146206">
            <a:off x="4726513" y="3343275"/>
            <a:ext cx="1434047" cy="369332"/>
          </a:xfrm>
          <a:prstGeom prst="rect">
            <a:avLst/>
          </a:prstGeom>
          <a:noFill/>
        </p:spPr>
        <p:txBody>
          <a:bodyPr wrap="none" rtlCol="0">
            <a:spAutoFit/>
          </a:bodyPr>
          <a:lstStyle/>
          <a:p>
            <a:r>
              <a:rPr lang="en-ZA" dirty="0" err="1"/>
              <a:t>IdP</a:t>
            </a:r>
            <a:r>
              <a:rPr lang="en-ZA" dirty="0"/>
              <a:t> metadata</a:t>
            </a:r>
          </a:p>
        </p:txBody>
      </p:sp>
      <p:cxnSp>
        <p:nvCxnSpPr>
          <p:cNvPr id="52" name="Straight Arrow Connector 51">
            <a:extLst>
              <a:ext uri="{FF2B5EF4-FFF2-40B4-BE49-F238E27FC236}">
                <a16:creationId xmlns:a16="http://schemas.microsoft.com/office/drawing/2014/main" id="{E284D14E-01CC-4BBE-B636-EA46A6500ADD}"/>
              </a:ext>
            </a:extLst>
          </p:cNvPr>
          <p:cNvCxnSpPr/>
          <p:nvPr/>
        </p:nvCxnSpPr>
        <p:spPr>
          <a:xfrm flipH="1">
            <a:off x="2943225" y="3429000"/>
            <a:ext cx="5241551" cy="721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17E446F-B41F-4F47-8070-4B1E1C2AC092}"/>
              </a:ext>
            </a:extLst>
          </p:cNvPr>
          <p:cNvSpPr txBox="1"/>
          <p:nvPr/>
        </p:nvSpPr>
        <p:spPr>
          <a:xfrm rot="21146206">
            <a:off x="4888888" y="3737725"/>
            <a:ext cx="1360309" cy="369332"/>
          </a:xfrm>
          <a:prstGeom prst="rect">
            <a:avLst/>
          </a:prstGeom>
          <a:noFill/>
        </p:spPr>
        <p:txBody>
          <a:bodyPr wrap="none" rtlCol="0">
            <a:spAutoFit/>
          </a:bodyPr>
          <a:lstStyle/>
          <a:p>
            <a:r>
              <a:rPr lang="en-ZA" dirty="0"/>
              <a:t>SP metadata</a:t>
            </a:r>
          </a:p>
        </p:txBody>
      </p:sp>
      <p:cxnSp>
        <p:nvCxnSpPr>
          <p:cNvPr id="57" name="Connector: Elbow 56">
            <a:extLst>
              <a:ext uri="{FF2B5EF4-FFF2-40B4-BE49-F238E27FC236}">
                <a16:creationId xmlns:a16="http://schemas.microsoft.com/office/drawing/2014/main" id="{A5EBFECA-2725-48A7-8589-D276901F72AB}"/>
              </a:ext>
            </a:extLst>
          </p:cNvPr>
          <p:cNvCxnSpPr>
            <a:cxnSpLocks/>
          </p:cNvCxnSpPr>
          <p:nvPr/>
        </p:nvCxnSpPr>
        <p:spPr>
          <a:xfrm rot="10800000" flipV="1">
            <a:off x="2698378" y="2680450"/>
            <a:ext cx="1111623" cy="969360"/>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9095258-BFFD-445A-A0B8-6CF104DDAD0E}"/>
              </a:ext>
            </a:extLst>
          </p:cNvPr>
          <p:cNvCxnSpPr>
            <a:cxnSpLocks/>
          </p:cNvCxnSpPr>
          <p:nvPr/>
        </p:nvCxnSpPr>
        <p:spPr>
          <a:xfrm flipV="1">
            <a:off x="2744321" y="3164541"/>
            <a:ext cx="5637680" cy="8984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288D13F-F4F6-4D13-8071-BA1A94E4F01A}"/>
              </a:ext>
            </a:extLst>
          </p:cNvPr>
          <p:cNvPicPr>
            <a:picLocks noChangeAspect="1"/>
          </p:cNvPicPr>
          <p:nvPr/>
        </p:nvPicPr>
        <p:blipFill>
          <a:blip r:embed="rId4"/>
          <a:stretch>
            <a:fillRect/>
          </a:stretch>
        </p:blipFill>
        <p:spPr>
          <a:xfrm>
            <a:off x="0" y="6238905"/>
            <a:ext cx="12192000" cy="641252"/>
          </a:xfrm>
          <a:prstGeom prst="rect">
            <a:avLst/>
          </a:prstGeom>
        </p:spPr>
      </p:pic>
    </p:spTree>
    <p:extLst>
      <p:ext uri="{BB962C8B-B14F-4D97-AF65-F5344CB8AC3E}">
        <p14:creationId xmlns:p14="http://schemas.microsoft.com/office/powerpoint/2010/main" val="258797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53" grpId="0"/>
      <p:bldP spid="53" grpId="1"/>
    </p:bldLst>
  </p:timing>
</p:sld>
</file>

<file path=ppt/theme/theme1.xml><?xml version="1.0" encoding="utf-8"?>
<a:theme xmlns:a="http://schemas.openxmlformats.org/drawingml/2006/main" name="Office Theme">
  <a:themeElements>
    <a:clrScheme name="TENET">
      <a:dk1>
        <a:sysClr val="windowText" lastClr="000000"/>
      </a:dk1>
      <a:lt1>
        <a:sysClr val="window" lastClr="FFFFFF"/>
      </a:lt1>
      <a:dk2>
        <a:srgbClr val="44546A"/>
      </a:dk2>
      <a:lt2>
        <a:srgbClr val="E7E6E6"/>
      </a:lt2>
      <a:accent1>
        <a:srgbClr val="DA291C"/>
      </a:accent1>
      <a:accent2>
        <a:srgbClr val="1CDA25"/>
      </a:accent2>
      <a:accent3>
        <a:srgbClr val="361CDA"/>
      </a:accent3>
      <a:accent4>
        <a:srgbClr val="DA581C"/>
      </a:accent4>
      <a:accent5>
        <a:srgbClr val="1CA7DA"/>
      </a:accent5>
      <a:accent6>
        <a:srgbClr val="DA1C62"/>
      </a:accent6>
      <a:hlink>
        <a:srgbClr val="DA251C"/>
      </a:hlink>
      <a:folHlink>
        <a:srgbClr val="4061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NET Powerpoint Theme.potx" id="{BE29606F-6DA8-4E69-8E5B-86C9D842771A}" vid="{4D5C30B9-8E61-4F4A-8256-FC60589DE9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TENET-Powerpoint-Theme</Template>
  <TotalTime>168</TotalTime>
  <Words>2366</Words>
  <Application>Microsoft Office PowerPoint</Application>
  <PresentationFormat>Widescreen</PresentationFormat>
  <Paragraphs>152</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The evolution of Authentication at institutions</vt:lpstr>
      <vt:lpstr>PowerPoint Presentation</vt:lpstr>
      <vt:lpstr>First adaptation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Coetzee</dc:creator>
  <cp:lastModifiedBy>Donald Coetzee</cp:lastModifiedBy>
  <cp:revision>39</cp:revision>
  <dcterms:created xsi:type="dcterms:W3CDTF">2020-11-04T10:09:29Z</dcterms:created>
  <dcterms:modified xsi:type="dcterms:W3CDTF">2020-11-08T15:09:53Z</dcterms:modified>
</cp:coreProperties>
</file>