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2"/>
  </p:notesMasterIdLst>
  <p:sldIdLst>
    <p:sldId id="257" r:id="rId2"/>
    <p:sldId id="258" r:id="rId3"/>
    <p:sldId id="260" r:id="rId4"/>
    <p:sldId id="263" r:id="rId5"/>
    <p:sldId id="264" r:id="rId6"/>
    <p:sldId id="265" r:id="rId7"/>
    <p:sldId id="266" r:id="rId8"/>
    <p:sldId id="261" r:id="rId9"/>
    <p:sldId id="259"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2F3"/>
    <a:srgbClr val="DA291C"/>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7503" autoAdjust="0"/>
  </p:normalViewPr>
  <p:slideViewPr>
    <p:cSldViewPr snapToGrid="0">
      <p:cViewPr varScale="1">
        <p:scale>
          <a:sx n="54" d="100"/>
          <a:sy n="54" d="100"/>
        </p:scale>
        <p:origin x="2736" y="78"/>
      </p:cViewPr>
      <p:guideLst/>
    </p:cSldViewPr>
  </p:slideViewPr>
  <p:notesTextViewPr>
    <p:cViewPr>
      <p:scale>
        <a:sx n="1" d="1"/>
        <a:sy n="1" d="1"/>
      </p:scale>
      <p:origin x="0" y="-60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D6845-C54E-4D39-8281-0CC343D0B097}" type="datetimeFigureOut">
              <a:rPr lang="en-ZA" smtClean="0"/>
              <a:t>2020/11/06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E3658-9BA9-4473-B1C6-AAF5C816261B}" type="slidenum">
              <a:rPr lang="en-ZA" smtClean="0"/>
              <a:t>‹#›</a:t>
            </a:fld>
            <a:endParaRPr lang="en-ZA"/>
          </a:p>
        </p:txBody>
      </p:sp>
    </p:spTree>
    <p:extLst>
      <p:ext uri="{BB962C8B-B14F-4D97-AF65-F5344CB8AC3E}">
        <p14:creationId xmlns:p14="http://schemas.microsoft.com/office/powerpoint/2010/main" val="216488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eant.org/display/eduGAIN/Embedded+Discover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iscovery.refeds.org/guide/#logi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afire.ac.z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 have spoken about the evolution of authentication, it can tie nicely into the AARC Blueprint Architecture.</a:t>
            </a:r>
          </a:p>
          <a:p>
            <a:endParaRPr lang="en-GB" dirty="0"/>
          </a:p>
          <a:p>
            <a:r>
              <a:rPr lang="en-GB" sz="1200" b="0" i="0" kern="1200" dirty="0">
                <a:solidFill>
                  <a:schemeClr val="tx1"/>
                </a:solidFill>
                <a:effectLst/>
                <a:latin typeface="+mn-lt"/>
                <a:ea typeface="+mn-ea"/>
                <a:cs typeface="+mn-cs"/>
              </a:rPr>
              <a:t>AARC stands for Authentication and Authorisation for Research and Collaboration (AARC) - the AARC initiative was first launched in May 2015 to address the increased need for federated access and for authentication and authorisation mechanisms by research and e-infrastructures - I will get to Authentication and Authorisation in a bit</a:t>
            </a:r>
            <a:endParaRPr lang="en-GB" b="0" dirty="0"/>
          </a:p>
          <a:p>
            <a:endParaRPr lang="en-GB" dirty="0"/>
          </a:p>
          <a:p>
            <a:r>
              <a:rPr lang="en-GB" dirty="0"/>
              <a:t>There will always be Researchers that are perhaps from </a:t>
            </a:r>
            <a:r>
              <a:rPr lang="en-GB" dirty="0" err="1"/>
              <a:t>IdP's</a:t>
            </a:r>
            <a:r>
              <a:rPr lang="en-GB" dirty="0"/>
              <a:t> who do not participate in federation, or Researchers who simply do not have an </a:t>
            </a:r>
            <a:r>
              <a:rPr lang="en-GB" dirty="0" err="1"/>
              <a:t>IdP</a:t>
            </a:r>
            <a:endParaRPr lang="en-GB" dirty="0"/>
          </a:p>
          <a:p>
            <a:endParaRPr lang="en-GB" dirty="0"/>
          </a:p>
          <a:p>
            <a:r>
              <a:rPr lang="en-GB" dirty="0"/>
              <a:t>It is what the BPA is trying to help solve - the AARC blueprint architecture is a framework that aims to centralise business rules by providing building blocks to establish an architecture for a Research Community Proxy.</a:t>
            </a:r>
          </a:p>
          <a:p>
            <a:endParaRPr lang="en-GB" dirty="0"/>
          </a:p>
          <a:p>
            <a:r>
              <a:rPr lang="en-GB" dirty="0"/>
              <a:t>the Research Community Proxy architecture allows services in a research collaboration to connect to a single point, the proxy, which itself takes the responsibility for providing connections </a:t>
            </a:r>
          </a:p>
          <a:p>
            <a:r>
              <a:rPr lang="en-GB" dirty="0"/>
              <a:t>to the identity federations in </a:t>
            </a:r>
            <a:r>
              <a:rPr lang="en-GB" dirty="0" err="1"/>
              <a:t>eduGAIN</a:t>
            </a:r>
            <a:r>
              <a:rPr lang="en-GB" dirty="0"/>
              <a:t>, and is meant to reduce the need for each service having to separately connect to a federation/</a:t>
            </a:r>
            <a:r>
              <a:rPr lang="en-GB" dirty="0" err="1"/>
              <a:t>eduGAIN</a:t>
            </a:r>
            <a:r>
              <a:rPr lang="en-GB" dirty="0"/>
              <a:t>.</a:t>
            </a:r>
            <a:endParaRPr lang="en-ZA" dirty="0"/>
          </a:p>
          <a:p>
            <a:endParaRPr lang="en-GB" dirty="0"/>
          </a:p>
          <a:p>
            <a:r>
              <a:rPr lang="en-GB" dirty="0"/>
              <a:t>As mentioned it is a framework, that provides the Building blocks – the framework can look overwhelming, but You don’t have to build it all, and take the framework as ‘step-by-step I must do it all’, you should just build what you need, and what makes sense to your community – which I will hopefully be able to show you in the demo in a little while.</a:t>
            </a:r>
          </a:p>
        </p:txBody>
      </p:sp>
      <p:sp>
        <p:nvSpPr>
          <p:cNvPr id="4" name="Slide Number Placeholder 3"/>
          <p:cNvSpPr>
            <a:spLocks noGrp="1"/>
          </p:cNvSpPr>
          <p:nvPr>
            <p:ph type="sldNum" sz="quarter" idx="5"/>
          </p:nvPr>
        </p:nvSpPr>
        <p:spPr/>
        <p:txBody>
          <a:bodyPr/>
          <a:lstStyle/>
          <a:p>
            <a:fld id="{B3685D0D-16E8-4D58-A29B-E624B593D695}" type="slidenum">
              <a:rPr lang="en-ZA" smtClean="0"/>
              <a:t>1</a:t>
            </a:fld>
            <a:endParaRPr lang="en-ZA"/>
          </a:p>
        </p:txBody>
      </p:sp>
    </p:spTree>
    <p:extLst>
      <p:ext uri="{BB962C8B-B14F-4D97-AF65-F5344CB8AC3E}">
        <p14:creationId xmlns:p14="http://schemas.microsoft.com/office/powerpoint/2010/main" val="295934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err="1"/>
              <a:t>eduTEAMS</a:t>
            </a:r>
            <a:r>
              <a:rPr lang="en-ZA" dirty="0"/>
              <a:t> - </a:t>
            </a:r>
            <a:r>
              <a:rPr lang="en-US" b="0" i="0" dirty="0" err="1">
                <a:solidFill>
                  <a:srgbClr val="FFFFFF"/>
                </a:solidFill>
                <a:effectLst/>
                <a:latin typeface="roboto"/>
              </a:rPr>
              <a:t>eduTEAMS</a:t>
            </a:r>
            <a:r>
              <a:rPr lang="en-US" b="0" i="0" dirty="0">
                <a:solidFill>
                  <a:srgbClr val="FFFFFF"/>
                </a:solidFill>
                <a:effectLst/>
                <a:latin typeface="roboto"/>
              </a:rPr>
              <a:t> enables members of the research and education community to create and manage virtual teams and securely access and share common resources and services using federated identities from </a:t>
            </a:r>
            <a:r>
              <a:rPr lang="en-US" b="0" i="0" dirty="0" err="1">
                <a:solidFill>
                  <a:srgbClr val="FFFFFF"/>
                </a:solidFill>
                <a:effectLst/>
                <a:latin typeface="roboto"/>
              </a:rPr>
              <a:t>eduGAIN</a:t>
            </a:r>
            <a:r>
              <a:rPr lang="en-US" b="0" i="0" dirty="0">
                <a:solidFill>
                  <a:srgbClr val="FFFFFF"/>
                </a:solidFill>
                <a:effectLst/>
                <a:latin typeface="roboto"/>
              </a:rPr>
              <a:t> and trusted Identity Providers - https://eduteams.org/</a:t>
            </a:r>
            <a:endParaRPr lang="en-ZA" dirty="0"/>
          </a:p>
          <a:p>
            <a:pPr marL="171450" indent="-171450">
              <a:buFont typeface="Arial" panose="020B0604020202020204" pitchFamily="34" charset="0"/>
              <a:buChar char="•"/>
            </a:pPr>
            <a:r>
              <a:rPr lang="en-ZA" dirty="0" err="1"/>
              <a:t>CILogon</a:t>
            </a:r>
            <a:r>
              <a:rPr lang="en-ZA" dirty="0"/>
              <a:t> - </a:t>
            </a:r>
            <a:r>
              <a:rPr lang="en-US" b="0" i="0" dirty="0">
                <a:solidFill>
                  <a:srgbClr val="212121"/>
                </a:solidFill>
                <a:effectLst/>
                <a:latin typeface="Open Sans"/>
              </a:rPr>
              <a:t>The "</a:t>
            </a:r>
            <a:r>
              <a:rPr lang="en-US" b="0" i="0" dirty="0" err="1">
                <a:solidFill>
                  <a:srgbClr val="212121"/>
                </a:solidFill>
                <a:effectLst/>
                <a:latin typeface="Open Sans"/>
              </a:rPr>
              <a:t>CILogon</a:t>
            </a:r>
            <a:r>
              <a:rPr lang="en-US" b="0" i="0" dirty="0">
                <a:solidFill>
                  <a:srgbClr val="212121"/>
                </a:solidFill>
                <a:effectLst/>
                <a:latin typeface="Open Sans"/>
              </a:rPr>
              <a:t> 2.0" project provides an </a:t>
            </a:r>
            <a:r>
              <a:rPr lang="en-US" b="0" i="0" dirty="0" err="1">
                <a:solidFill>
                  <a:srgbClr val="212121"/>
                </a:solidFill>
                <a:effectLst/>
                <a:latin typeface="Open Sans"/>
              </a:rPr>
              <a:t>IdAM</a:t>
            </a:r>
            <a:r>
              <a:rPr lang="en-US" b="0" i="0" dirty="0">
                <a:solidFill>
                  <a:srgbClr val="212121"/>
                </a:solidFill>
                <a:effectLst/>
                <a:latin typeface="Open Sans"/>
              </a:rPr>
              <a:t> platform that enables scientists to work together to meet their </a:t>
            </a:r>
            <a:r>
              <a:rPr lang="en-US" b="0" i="0" dirty="0" err="1">
                <a:solidFill>
                  <a:srgbClr val="212121"/>
                </a:solidFill>
                <a:effectLst/>
                <a:latin typeface="Open Sans"/>
              </a:rPr>
              <a:t>IdAM</a:t>
            </a:r>
            <a:r>
              <a:rPr lang="en-US" b="0" i="0" dirty="0">
                <a:solidFill>
                  <a:srgbClr val="212121"/>
                </a:solidFill>
                <a:effectLst/>
                <a:latin typeface="Open Sans"/>
              </a:rPr>
              <a:t> needs more effectively so they can allocate more time and effort to their core mission of scientific research. - https://www.cilogon.org/2</a:t>
            </a:r>
            <a:endParaRPr lang="en-ZA" dirty="0"/>
          </a:p>
        </p:txBody>
      </p:sp>
      <p:sp>
        <p:nvSpPr>
          <p:cNvPr id="4" name="Slide Number Placeholder 3"/>
          <p:cNvSpPr>
            <a:spLocks noGrp="1"/>
          </p:cNvSpPr>
          <p:nvPr>
            <p:ph type="sldNum" sz="quarter" idx="5"/>
          </p:nvPr>
        </p:nvSpPr>
        <p:spPr/>
        <p:txBody>
          <a:bodyPr/>
          <a:lstStyle/>
          <a:p>
            <a:fld id="{9923FC15-D849-4644-AF2D-C11368023C10}" type="slidenum">
              <a:rPr lang="en-ZA" smtClean="0"/>
              <a:t>10</a:t>
            </a:fld>
            <a:endParaRPr lang="en-ZA"/>
          </a:p>
        </p:txBody>
      </p:sp>
    </p:spTree>
    <p:extLst>
      <p:ext uri="{BB962C8B-B14F-4D97-AF65-F5344CB8AC3E}">
        <p14:creationId xmlns:p14="http://schemas.microsoft.com/office/powerpoint/2010/main" val="304682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this image comes from - there is a host of information available – https://aarc-project.eu/</a:t>
            </a:r>
          </a:p>
          <a:p>
            <a:endParaRPr lang="en-GB" dirty="0"/>
          </a:p>
          <a:p>
            <a:r>
              <a:rPr lang="en-GB" dirty="0"/>
              <a:t>There is guideline information</a:t>
            </a:r>
          </a:p>
          <a:p>
            <a:r>
              <a:rPr lang="en-GB" dirty="0"/>
              <a:t>there are policy templates such as SIRTFI – (</a:t>
            </a:r>
            <a:r>
              <a:rPr lang="en-GB" dirty="0" err="1"/>
              <a:t>Sirtfi</a:t>
            </a:r>
            <a:r>
              <a:rPr lang="en-GB" dirty="0"/>
              <a:t> describes practices and attributes that identify an organisation as being capable of effectively participating in incident response)</a:t>
            </a:r>
          </a:p>
          <a:p>
            <a:r>
              <a:rPr lang="en-GB" dirty="0"/>
              <a:t>SNCTFI “</a:t>
            </a:r>
            <a:r>
              <a:rPr lang="en-US" b="0" i="0" dirty="0">
                <a:solidFill>
                  <a:srgbClr val="333333"/>
                </a:solidFill>
                <a:effectLst/>
                <a:latin typeface="Open Sans"/>
              </a:rPr>
              <a:t>Scalable Negotiator for a Community Trust Framework in Federated Infrastructure” - </a:t>
            </a:r>
            <a:r>
              <a:rPr lang="en-US" b="0" i="0" dirty="0" err="1">
                <a:solidFill>
                  <a:srgbClr val="333333"/>
                </a:solidFill>
                <a:effectLst/>
                <a:latin typeface="Open Sans"/>
              </a:rPr>
              <a:t>Snctfi</a:t>
            </a:r>
            <a:r>
              <a:rPr lang="en-US" b="0" i="0" dirty="0">
                <a:solidFill>
                  <a:srgbClr val="333333"/>
                </a:solidFill>
                <a:effectLst/>
                <a:latin typeface="Open Sans"/>
              </a:rPr>
              <a:t> proposes a policy framework to assess the ‘quality’ of service provider and identity provider (SP-</a:t>
            </a:r>
            <a:r>
              <a:rPr lang="en-US" b="0" i="0" dirty="0" err="1">
                <a:solidFill>
                  <a:srgbClr val="333333"/>
                </a:solidFill>
                <a:effectLst/>
                <a:latin typeface="Open Sans"/>
              </a:rPr>
              <a:t>IdP</a:t>
            </a:r>
            <a:r>
              <a:rPr lang="en-US" b="0" i="0" dirty="0">
                <a:solidFill>
                  <a:srgbClr val="333333"/>
                </a:solidFill>
                <a:effectLst/>
                <a:latin typeface="Open Sans"/>
              </a:rPr>
              <a:t>) proxies – </a:t>
            </a:r>
            <a:r>
              <a:rPr lang="en-GB" sz="1200" b="0" i="0" kern="1200" dirty="0">
                <a:solidFill>
                  <a:schemeClr val="tx1"/>
                </a:solidFill>
                <a:effectLst/>
                <a:latin typeface="+mn-lt"/>
                <a:ea typeface="+mn-ea"/>
                <a:cs typeface="+mn-cs"/>
              </a:rPr>
              <a:t>such as adherence to the Data Protection Code of Conduct (</a:t>
            </a:r>
            <a:r>
              <a:rPr lang="en-GB" sz="1200" b="0" i="0" kern="1200" dirty="0" err="1">
                <a:solidFill>
                  <a:schemeClr val="tx1"/>
                </a:solidFill>
                <a:effectLst/>
                <a:latin typeface="+mn-lt"/>
                <a:ea typeface="+mn-ea"/>
                <a:cs typeface="+mn-cs"/>
              </a:rPr>
              <a:t>DPCoCo</a:t>
            </a:r>
            <a:r>
              <a:rPr lang="en-GB" sz="1200" b="0" i="0" kern="1200" dirty="0">
                <a:solidFill>
                  <a:schemeClr val="tx1"/>
                </a:solidFill>
                <a:effectLst/>
                <a:latin typeface="+mn-lt"/>
                <a:ea typeface="+mn-ea"/>
                <a:cs typeface="+mn-cs"/>
              </a:rPr>
              <a:t>), REFEDS Research and Scholarship (R&amp;S) entity category, </a:t>
            </a:r>
            <a:r>
              <a:rPr lang="en-GB" sz="1200" b="0" i="0" kern="1200" dirty="0" err="1">
                <a:solidFill>
                  <a:schemeClr val="tx1"/>
                </a:solidFill>
                <a:effectLst/>
                <a:latin typeface="+mn-lt"/>
                <a:ea typeface="+mn-ea"/>
                <a:cs typeface="+mn-cs"/>
              </a:rPr>
              <a:t>Sirtfi</a:t>
            </a:r>
            <a:r>
              <a:rPr lang="en-GB" sz="1200" b="0" i="0" kern="1200" dirty="0">
                <a:solidFill>
                  <a:schemeClr val="tx1"/>
                </a:solidFill>
                <a:effectLst/>
                <a:latin typeface="+mn-lt"/>
                <a:ea typeface="+mn-ea"/>
                <a:cs typeface="+mn-cs"/>
              </a:rPr>
              <a:t> </a:t>
            </a:r>
            <a:r>
              <a:rPr lang="en-US" b="0" i="0" dirty="0">
                <a:solidFill>
                  <a:srgbClr val="333333"/>
                </a:solidFill>
                <a:effectLst/>
                <a:latin typeface="Open Sans"/>
              </a:rPr>
              <a:t>.</a:t>
            </a:r>
          </a:p>
          <a:p>
            <a:r>
              <a:rPr lang="en-US" b="0" i="0" dirty="0">
                <a:solidFill>
                  <a:srgbClr val="333333"/>
                </a:solidFill>
                <a:effectLst/>
                <a:latin typeface="Open Sans"/>
              </a:rPr>
              <a:t>These policies exist for the simple reason that Research in todays world is inherently distributed, and users would be accessing resources outside of their home institution, and in this world, the question of trust for users, service providers, and infrastructure is important. The policies I mentioned are there to facilitate and regulate trust between parties – the above policies are essentially measures undertaken by parties to principally cover security measures, user management and data protection.</a:t>
            </a:r>
          </a:p>
          <a:p>
            <a:endParaRPr lang="en-GB" dirty="0"/>
          </a:p>
          <a:p>
            <a:r>
              <a:rPr lang="en-GB" dirty="0"/>
              <a:t>there are technical integrations – </a:t>
            </a:r>
            <a:r>
              <a:rPr lang="en-GB" dirty="0" err="1"/>
              <a:t>aarc</a:t>
            </a:r>
            <a:r>
              <a:rPr lang="en-GB" dirty="0"/>
              <a:t> in action</a:t>
            </a:r>
          </a:p>
          <a:p>
            <a:r>
              <a:rPr lang="en-GB" dirty="0"/>
              <a:t>there is training materials available….</a:t>
            </a:r>
          </a:p>
          <a:p>
            <a:endParaRPr lang="en-GB" dirty="0"/>
          </a:p>
          <a:p>
            <a:r>
              <a:rPr lang="en-GB" dirty="0"/>
              <a:t>Briefly explain each layer</a:t>
            </a:r>
          </a:p>
          <a:p>
            <a:r>
              <a:rPr lang="en-GB" dirty="0"/>
              <a:t>User Identity layer - </a:t>
            </a:r>
            <a:r>
              <a:rPr lang="en-GB" sz="1200" b="0" i="0" u="none" strike="noStrike" kern="1200" baseline="0" dirty="0">
                <a:solidFill>
                  <a:schemeClr val="tx1"/>
                </a:solidFill>
                <a:latin typeface="+mn-lt"/>
                <a:ea typeface="+mn-ea"/>
                <a:cs typeface="+mn-cs"/>
              </a:rPr>
              <a:t>The User Identity Layer includes services which provide electronic identities that can be used by users participating in International Research Collaborations – so like your </a:t>
            </a:r>
            <a:r>
              <a:rPr lang="en-GB" sz="1200" b="0" i="0" u="none" strike="noStrike" kern="1200" baseline="0" dirty="0" err="1">
                <a:solidFill>
                  <a:schemeClr val="tx1"/>
                </a:solidFill>
                <a:latin typeface="+mn-lt"/>
                <a:ea typeface="+mn-ea"/>
                <a:cs typeface="+mn-cs"/>
              </a:rPr>
              <a:t>IdP</a:t>
            </a:r>
            <a:r>
              <a:rPr lang="en-GB" sz="1200" b="0" i="0" u="none" strike="noStrike" kern="1200" baseline="0" dirty="0">
                <a:solidFill>
                  <a:schemeClr val="tx1"/>
                </a:solidFill>
                <a:latin typeface="+mn-lt"/>
                <a:ea typeface="+mn-ea"/>
                <a:cs typeface="+mn-cs"/>
              </a:rPr>
              <a:t> of choice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Access Protocol translation layer, defines an </a:t>
            </a:r>
            <a:r>
              <a:rPr lang="en-GB" sz="1200" b="1" i="0" u="none" strike="noStrike" kern="1200" baseline="0" dirty="0">
                <a:solidFill>
                  <a:schemeClr val="tx1"/>
                </a:solidFill>
                <a:latin typeface="+mn-lt"/>
                <a:ea typeface="+mn-ea"/>
                <a:cs typeface="+mn-cs"/>
              </a:rPr>
              <a:t>administrative, policy and technical boundary </a:t>
            </a:r>
            <a:r>
              <a:rPr lang="en-GB" sz="1200" b="0" i="0" u="none" strike="noStrike" kern="1200" baseline="0" dirty="0">
                <a:solidFill>
                  <a:schemeClr val="tx1"/>
                </a:solidFill>
                <a:latin typeface="+mn-lt"/>
                <a:ea typeface="+mn-ea"/>
                <a:cs typeface="+mn-cs"/>
              </a:rPr>
              <a:t>between the internal services and resources of the initiative and any other external </a:t>
            </a:r>
            <a:r>
              <a:rPr lang="en-ZA" sz="1200" b="0" i="0" u="none" strike="noStrike" kern="1200" baseline="0" dirty="0">
                <a:solidFill>
                  <a:schemeClr val="tx1"/>
                </a:solidFill>
                <a:latin typeface="+mn-lt"/>
                <a:ea typeface="+mn-ea"/>
                <a:cs typeface="+mn-cs"/>
              </a:rPr>
              <a:t>services and resources.</a:t>
            </a:r>
          </a:p>
          <a:p>
            <a:pPr marL="171450" indent="-171450">
              <a:buFontTx/>
              <a:buChar char="-"/>
            </a:pPr>
            <a:r>
              <a:rPr lang="en-GB" sz="1200" b="0" i="0" u="none" strike="noStrike" kern="1200" baseline="0" dirty="0">
                <a:solidFill>
                  <a:schemeClr val="tx1"/>
                </a:solidFill>
                <a:latin typeface="+mn-lt"/>
                <a:ea typeface="+mn-ea"/>
                <a:cs typeface="+mn-cs"/>
              </a:rPr>
              <a:t>Is also the layer where discovery service/consent, or rather “user inform</a:t>
            </a:r>
            <a:r>
              <a:rPr lang="en-GB" sz="1200" b="0" i="0" u="none" strike="noStrike" kern="1200" baseline="0">
                <a:solidFill>
                  <a:schemeClr val="tx1"/>
                </a:solidFill>
                <a:latin typeface="+mn-lt"/>
                <a:ea typeface="+mn-ea"/>
                <a:cs typeface="+mn-cs"/>
              </a:rPr>
              <a:t>” lives</a:t>
            </a:r>
          </a:p>
          <a:p>
            <a:pPr marL="171450" indent="-171450">
              <a:buFontTx/>
              <a:buChar char="-"/>
            </a:pPr>
            <a:endParaRPr lang="en-GB" sz="1200" b="0" i="0" u="none" strike="noStrike" kern="1200" baseline="0" dirty="0">
              <a:solidFill>
                <a:schemeClr val="tx1"/>
              </a:solidFill>
              <a:latin typeface="+mn-lt"/>
              <a:ea typeface="+mn-ea"/>
              <a:cs typeface="+mn-cs"/>
            </a:endParaRPr>
          </a:p>
          <a:p>
            <a:pPr marL="171450" indent="-171450">
              <a:buFontTx/>
              <a:buChar char="-"/>
            </a:pPr>
            <a:r>
              <a:rPr lang="en-GB" sz="1200" b="0" i="0" u="none" strike="noStrike" kern="1200" baseline="0" dirty="0">
                <a:solidFill>
                  <a:schemeClr val="tx1"/>
                </a:solidFill>
                <a:latin typeface="+mn-lt"/>
                <a:ea typeface="+mn-ea"/>
                <a:cs typeface="+mn-cs"/>
              </a:rPr>
              <a:t>Side tangent – there are different types of Discovery available, and there are 3 major types (https://testsp.safire.ac.za).</a:t>
            </a:r>
          </a:p>
          <a:p>
            <a:pPr algn="l">
              <a:buFont typeface="Arial" panose="020B0604020202020204" pitchFamily="34" charset="0"/>
              <a:buChar char="•"/>
            </a:pP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SeamlessAccess</a:t>
            </a:r>
            <a:r>
              <a:rPr lang="en-US" b="0" i="0" dirty="0">
                <a:solidFill>
                  <a:srgbClr val="333333"/>
                </a:solidFill>
                <a:effectLst/>
                <a:latin typeface="arial" panose="020B0604020202020204" pitchFamily="34" charset="0"/>
              </a:rPr>
              <a:t> which follows recent guidelines resulting from the RA21 initiative. It is using the standard </a:t>
            </a:r>
            <a:r>
              <a:rPr lang="en-US" b="0" i="0" dirty="0" err="1">
                <a:solidFill>
                  <a:srgbClr val="333333"/>
                </a:solidFill>
                <a:effectLst/>
                <a:latin typeface="arial" panose="020B0604020202020204" pitchFamily="34" charset="0"/>
              </a:rPr>
              <a:t>flavour</a:t>
            </a:r>
            <a:r>
              <a:rPr lang="en-US" b="0" i="0" dirty="0">
                <a:solidFill>
                  <a:srgbClr val="333333"/>
                </a:solidFill>
                <a:effectLst/>
                <a:latin typeface="arial" panose="020B0604020202020204" pitchFamily="34" charset="0"/>
              </a:rPr>
              <a:t> of the Seamless Access discovery service, and is current best practice.</a:t>
            </a:r>
          </a:p>
          <a:p>
            <a:pPr algn="l">
              <a:buFont typeface="Arial" panose="020B0604020202020204" pitchFamily="34" charset="0"/>
              <a:buChar char="•"/>
            </a:pPr>
            <a:r>
              <a:rPr lang="en-US" b="0" i="0" u="none" strike="noStrike" dirty="0">
                <a:solidFill>
                  <a:srgbClr val="999999"/>
                </a:solidFill>
                <a:effectLst/>
                <a:latin typeface="arial" panose="020B0604020202020204" pitchFamily="34" charset="0"/>
                <a:hlinkClick r:id="rId3"/>
              </a:rPr>
              <a:t> </a:t>
            </a:r>
            <a:r>
              <a:rPr lang="en-US" b="0" i="0" u="none" strike="noStrike" dirty="0" err="1">
                <a:solidFill>
                  <a:srgbClr val="999999"/>
                </a:solidFill>
                <a:effectLst/>
                <a:latin typeface="arial" panose="020B0604020202020204" pitchFamily="34" charset="0"/>
              </a:rPr>
              <a:t>eduGAIN</a:t>
            </a:r>
            <a:r>
              <a:rPr lang="en-US" b="0" i="0" u="none" strike="noStrike" dirty="0">
                <a:solidFill>
                  <a:srgbClr val="999999"/>
                </a:solidFill>
                <a:effectLst/>
                <a:latin typeface="arial" panose="020B0604020202020204" pitchFamily="34" charset="0"/>
              </a:rPr>
              <a:t> DSX embedded discovery service </a:t>
            </a:r>
            <a:r>
              <a:rPr lang="en-US" b="0" i="0" dirty="0">
                <a:solidFill>
                  <a:srgbClr val="333333"/>
                </a:solidFill>
                <a:effectLst/>
                <a:latin typeface="arial" panose="020B0604020202020204" pitchFamily="34" charset="0"/>
              </a:rPr>
              <a:t>with the link placed top-right as recommended in the </a:t>
            </a:r>
            <a:r>
              <a:rPr lang="en-US" b="0" i="0" u="none" strike="noStrike" dirty="0">
                <a:solidFill>
                  <a:srgbClr val="999999"/>
                </a:solidFill>
                <a:effectLst/>
                <a:latin typeface="arial" panose="020B0604020202020204" pitchFamily="34" charset="0"/>
                <a:hlinkClick r:id="rId4"/>
              </a:rPr>
              <a:t>REFEDS discovery guide</a:t>
            </a:r>
            <a:r>
              <a:rPr lang="en-US" b="0" i="0" dirty="0">
                <a:solidFill>
                  <a:srgbClr val="333333"/>
                </a:solidFill>
                <a:effectLst/>
                <a:latin typeface="arial" panose="020B0604020202020204" pitchFamily="34" charset="0"/>
              </a:rPr>
              <a:t>. DSX is however due to be </a:t>
            </a:r>
            <a:r>
              <a:rPr lang="en-US" b="0" i="0" dirty="0" err="1">
                <a:solidFill>
                  <a:srgbClr val="333333"/>
                </a:solidFill>
                <a:effectLst/>
                <a:latin typeface="arial" panose="020B0604020202020204" pitchFamily="34" charset="0"/>
              </a:rPr>
              <a:t>decomissioned</a:t>
            </a:r>
            <a:r>
              <a:rPr lang="en-US" b="0" i="0" dirty="0">
                <a:solidFill>
                  <a:srgbClr val="333333"/>
                </a:solidFill>
                <a:effectLst/>
                <a:latin typeface="arial" panose="020B0604020202020204" pitchFamily="34" charset="0"/>
              </a:rPr>
              <a:t>.</a:t>
            </a:r>
          </a:p>
          <a:p>
            <a:pPr algn="l">
              <a:buFont typeface="Arial" panose="020B0604020202020204" pitchFamily="34" charset="0"/>
              <a:buChar char="•"/>
            </a:pPr>
            <a:r>
              <a:rPr lang="en-US" b="0" i="0" dirty="0">
                <a:solidFill>
                  <a:srgbClr val="333333"/>
                </a:solidFill>
                <a:effectLst/>
                <a:latin typeface="arial" panose="020B0604020202020204" pitchFamily="34" charset="0"/>
              </a:rPr>
              <a:t> The "[Log In via SAFIRE]" button below demonstrates central discovery using the SAFIRE hub's discovery service. This mechanism limits logins to South African institutions </a:t>
            </a:r>
            <a:r>
              <a:rPr lang="en-US" b="0" i="0" dirty="0" err="1">
                <a:solidFill>
                  <a:srgbClr val="333333"/>
                </a:solidFill>
                <a:effectLst/>
                <a:latin typeface="arial" panose="020B0604020202020204" pitchFamily="34" charset="0"/>
              </a:rPr>
              <a:t>utilising</a:t>
            </a:r>
            <a:r>
              <a:rPr lang="en-US" b="0" i="0" dirty="0">
                <a:solidFill>
                  <a:srgbClr val="333333"/>
                </a:solidFill>
                <a:effectLst/>
                <a:latin typeface="arial" panose="020B0604020202020204" pitchFamily="34" charset="0"/>
              </a:rPr>
              <a:t> SAFIRE. Its use is </a:t>
            </a:r>
            <a:r>
              <a:rPr lang="en-US" b="1" i="0" dirty="0">
                <a:solidFill>
                  <a:srgbClr val="333333"/>
                </a:solidFill>
                <a:effectLst/>
                <a:latin typeface="arial" panose="020B0604020202020204" pitchFamily="34" charset="0"/>
              </a:rPr>
              <a:t>deprecated</a:t>
            </a:r>
            <a:r>
              <a:rPr lang="en-US" b="0" i="0" dirty="0">
                <a:solidFill>
                  <a:srgbClr val="333333"/>
                </a:solidFill>
                <a:effectLst/>
                <a:latin typeface="arial" panose="020B0604020202020204" pitchFamily="34" charset="0"/>
              </a:rPr>
              <a:t> as local discovery mechanisms (such as the two shown here) provide a much more consistent user experience.</a:t>
            </a:r>
          </a:p>
          <a:p>
            <a:pPr algn="l">
              <a:buFont typeface="Arial" panose="020B0604020202020204" pitchFamily="34" charset="0"/>
              <a:buChar char="•"/>
            </a:pPr>
            <a:r>
              <a:rPr lang="en-US" b="0" i="0" dirty="0">
                <a:solidFill>
                  <a:srgbClr val="333333"/>
                </a:solidFill>
                <a:effectLst/>
                <a:latin typeface="arial" panose="020B0604020202020204" pitchFamily="34" charset="0"/>
              </a:rPr>
              <a:t> there currently exists challenges where there are different ways to log into services out there, some good, some bad, some horrible and it is what the likes of the RA21 initiative are trying to resolve - Essentially, given 2 of the 3 I showed you are deprecated, and </a:t>
            </a:r>
            <a:r>
              <a:rPr lang="en-US" b="0" i="0" dirty="0" err="1">
                <a:solidFill>
                  <a:srgbClr val="333333"/>
                </a:solidFill>
                <a:effectLst/>
                <a:latin typeface="arial" panose="020B0604020202020204" pitchFamily="34" charset="0"/>
              </a:rPr>
              <a:t>SeamlessAccess</a:t>
            </a:r>
            <a:r>
              <a:rPr lang="en-US" b="0" i="0" dirty="0">
                <a:solidFill>
                  <a:srgbClr val="333333"/>
                </a:solidFill>
                <a:effectLst/>
                <a:latin typeface="arial" panose="020B0604020202020204" pitchFamily="34" charset="0"/>
              </a:rPr>
              <a:t> is the current best practice, You can see the aim is to standardize the user experience when making use of federated services.</a:t>
            </a:r>
          </a:p>
          <a:p>
            <a:pPr marL="171450" indent="-171450">
              <a:buFontTx/>
              <a:buChar char="-"/>
            </a:pPr>
            <a:endParaRPr lang="en-GB" sz="1200" b="0" i="0" u="none" strike="noStrike" kern="1200" baseline="0" dirty="0">
              <a:solidFill>
                <a:schemeClr val="tx1"/>
              </a:solidFill>
              <a:latin typeface="+mn-lt"/>
              <a:ea typeface="+mn-ea"/>
              <a:cs typeface="+mn-cs"/>
            </a:endParaRPr>
          </a:p>
          <a:p>
            <a:pPr marL="171450" indent="-171450">
              <a:buFontTx/>
              <a:buChar char="-"/>
            </a:pPr>
            <a:r>
              <a:rPr lang="en-GB" sz="1200" b="0" i="0" u="none" strike="noStrike" kern="1200" baseline="0" dirty="0">
                <a:solidFill>
                  <a:schemeClr val="tx1"/>
                </a:solidFill>
                <a:latin typeface="+mn-lt"/>
                <a:ea typeface="+mn-ea"/>
                <a:cs typeface="+mn-cs"/>
              </a:rPr>
              <a:t>Layer also provide guarantees that may not be met by the </a:t>
            </a:r>
            <a:r>
              <a:rPr lang="en-ZA" sz="1200" b="0" i="0" u="none" strike="noStrike" kern="1200" baseline="0" dirty="0">
                <a:solidFill>
                  <a:schemeClr val="tx1"/>
                </a:solidFill>
                <a:latin typeface="+mn-lt"/>
                <a:ea typeface="+mn-ea"/>
                <a:cs typeface="+mn-cs"/>
              </a:rPr>
              <a:t>external </a:t>
            </a:r>
            <a:r>
              <a:rPr lang="en-ZA" sz="1200" b="0" i="0" u="none" strike="noStrike" kern="1200" baseline="0" dirty="0" err="1">
                <a:solidFill>
                  <a:schemeClr val="tx1"/>
                </a:solidFill>
                <a:latin typeface="+mn-lt"/>
                <a:ea typeface="+mn-ea"/>
                <a:cs typeface="+mn-cs"/>
              </a:rPr>
              <a:t>IdPs</a:t>
            </a:r>
            <a:r>
              <a:rPr lang="en-ZA" sz="1200" b="0" i="0" u="none" strike="noStrike" kern="1200" baseline="0" dirty="0">
                <a:solidFill>
                  <a:schemeClr val="tx1"/>
                </a:solidFill>
                <a:latin typeface="+mn-lt"/>
                <a:ea typeface="+mn-ea"/>
                <a:cs typeface="+mn-cs"/>
              </a:rPr>
              <a:t> alone, such as unique, persistent identifiers in the token translation service</a:t>
            </a:r>
          </a:p>
          <a:p>
            <a:pPr marL="171450" indent="-171450">
              <a:buFontTx/>
              <a:buChar char="-"/>
            </a:pPr>
            <a:r>
              <a:rPr lang="en-GB" sz="1200" b="0" i="0" u="none" strike="noStrike" kern="1200" baseline="0" dirty="0">
                <a:solidFill>
                  <a:schemeClr val="tx1"/>
                </a:solidFill>
                <a:latin typeface="+mn-lt"/>
                <a:ea typeface="+mn-ea"/>
                <a:cs typeface="+mn-cs"/>
              </a:rPr>
              <a:t>Importantly, this layer is where the ‘Proxy’ lives</a:t>
            </a:r>
          </a:p>
          <a:p>
            <a:pPr marL="171450" indent="-171450">
              <a:buFontTx/>
              <a:buChar char="-"/>
            </a:pP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Community Attribute Services Layer is </a:t>
            </a:r>
            <a:r>
              <a:rPr lang="en-GB" sz="1200" b="0" i="0" kern="1200" dirty="0">
                <a:solidFill>
                  <a:schemeClr val="tx1"/>
                </a:solidFill>
                <a:effectLst/>
                <a:latin typeface="+mn-lt"/>
                <a:ea typeface="+mn-ea"/>
                <a:cs typeface="+mn-cs"/>
              </a:rPr>
              <a:t>related to managing and providing information (attributes) about users, such as community group memberships and roles, on top of the information that might be provided directly by the identity providers from the User Identity Layer.</a:t>
            </a:r>
            <a:endParaRPr lang="en-GB" sz="1200" b="1"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End Services Layer contains the </a:t>
            </a:r>
            <a:r>
              <a:rPr lang="en-GB" sz="1200" b="1" i="0" u="none" strike="noStrike" kern="1200" baseline="0" dirty="0">
                <a:solidFill>
                  <a:schemeClr val="tx1"/>
                </a:solidFill>
                <a:latin typeface="+mn-lt"/>
                <a:ea typeface="+mn-ea"/>
                <a:cs typeface="+mn-cs"/>
              </a:rPr>
              <a:t>services </a:t>
            </a:r>
            <a:r>
              <a:rPr lang="en-GB" sz="1200" b="0" i="0" u="none" strike="noStrike" kern="1200" baseline="0" dirty="0">
                <a:solidFill>
                  <a:schemeClr val="tx1"/>
                </a:solidFill>
                <a:latin typeface="+mn-lt"/>
                <a:ea typeface="+mn-ea"/>
                <a:cs typeface="+mn-cs"/>
              </a:rPr>
              <a:t>users want to use.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 purposefully left this layer for last, as there is a small side tangent to this, and is something important to keep in mind, being the difference between </a:t>
            </a:r>
            <a:r>
              <a:rPr lang="en-GB" sz="1200" b="0" i="0" u="none" strike="noStrike" kern="1200" baseline="0" dirty="0" err="1">
                <a:solidFill>
                  <a:schemeClr val="tx1"/>
                </a:solidFill>
                <a:latin typeface="+mn-lt"/>
                <a:ea typeface="+mn-ea"/>
                <a:cs typeface="+mn-cs"/>
              </a:rPr>
              <a:t>AuthN</a:t>
            </a:r>
            <a:r>
              <a:rPr lang="en-GB" sz="1200" b="0" i="0" u="none" strike="noStrike" kern="1200" baseline="0" dirty="0">
                <a:solidFill>
                  <a:schemeClr val="tx1"/>
                </a:solidFill>
                <a:latin typeface="+mn-lt"/>
                <a:ea typeface="+mn-ea"/>
                <a:cs typeface="+mn-cs"/>
              </a:rPr>
              <a:t> in the </a:t>
            </a:r>
            <a:r>
              <a:rPr lang="en-GB" sz="1200" b="0" i="0" u="none" strike="noStrike" kern="1200" baseline="0" dirty="0" err="1">
                <a:solidFill>
                  <a:schemeClr val="tx1"/>
                </a:solidFill>
                <a:latin typeface="+mn-lt"/>
                <a:ea typeface="+mn-ea"/>
                <a:cs typeface="+mn-cs"/>
              </a:rPr>
              <a:t>the</a:t>
            </a:r>
            <a:r>
              <a:rPr lang="en-GB" sz="1200" b="0" i="0" u="none" strike="noStrike" kern="1200" baseline="0" dirty="0">
                <a:solidFill>
                  <a:schemeClr val="tx1"/>
                </a:solidFill>
                <a:latin typeface="+mn-lt"/>
                <a:ea typeface="+mn-ea"/>
                <a:cs typeface="+mn-cs"/>
              </a:rPr>
              <a:t> user identity, and Access Protocol layer, and Authorisation or </a:t>
            </a:r>
            <a:r>
              <a:rPr lang="en-GB" sz="1200" b="0" i="0" u="none" strike="noStrike" kern="1200" baseline="0" dirty="0" err="1">
                <a:solidFill>
                  <a:schemeClr val="tx1"/>
                </a:solidFill>
                <a:latin typeface="+mn-lt"/>
                <a:ea typeface="+mn-ea"/>
                <a:cs typeface="+mn-cs"/>
              </a:rPr>
              <a:t>AuthZ</a:t>
            </a:r>
            <a:r>
              <a:rPr lang="en-GB" sz="1200" b="0" i="0" u="none" strike="noStrike" kern="1200" baseline="0" dirty="0">
                <a:solidFill>
                  <a:schemeClr val="tx1"/>
                </a:solidFill>
                <a:latin typeface="+mn-lt"/>
                <a:ea typeface="+mn-ea"/>
                <a:cs typeface="+mn-cs"/>
              </a:rPr>
              <a:t> in the Authorisation Layer – this Layer of course, is responsible for providing </a:t>
            </a:r>
            <a:r>
              <a:rPr lang="en-GB" sz="1200" b="1" i="0" u="none" strike="noStrike" kern="1200" baseline="0" dirty="0">
                <a:solidFill>
                  <a:schemeClr val="tx1"/>
                </a:solidFill>
                <a:latin typeface="+mn-lt"/>
                <a:ea typeface="+mn-ea"/>
                <a:cs typeface="+mn-cs"/>
              </a:rPr>
              <a:t>authorisation of access to services</a:t>
            </a:r>
            <a:r>
              <a:rPr lang="en-GB" sz="1200" b="0" i="0" u="none" strike="noStrike" kern="1200" baseline="0" dirty="0">
                <a:solidFill>
                  <a:schemeClr val="tx1"/>
                </a:solidFill>
                <a:latin typeface="+mn-lt"/>
                <a:ea typeface="+mn-ea"/>
                <a:cs typeface="+mn-cs"/>
              </a:rPr>
              <a:t>. </a:t>
            </a:r>
          </a:p>
          <a:p>
            <a:pPr marL="171450" indent="-171450">
              <a:buFontTx/>
              <a:buChar char="-"/>
            </a:pP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3685D0D-16E8-4D58-A29B-E624B593D695}" type="slidenum">
              <a:rPr lang="en-ZA" smtClean="0"/>
              <a:t>2</a:t>
            </a:fld>
            <a:endParaRPr lang="en-ZA"/>
          </a:p>
        </p:txBody>
      </p:sp>
    </p:spTree>
    <p:extLst>
      <p:ext uri="{BB962C8B-B14F-4D97-AF65-F5344CB8AC3E}">
        <p14:creationId xmlns:p14="http://schemas.microsoft.com/office/powerpoint/2010/main" val="264810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This is going to just be a brief overview of AAI, in previous workshops, we usually make AAI a separate session, so I will run through the higher level detail quickly</a:t>
            </a:r>
          </a:p>
          <a:p>
            <a:pPr marL="0" indent="0">
              <a:buFont typeface="Arial" panose="020B0604020202020204" pitchFamily="34" charset="0"/>
              <a:buNone/>
            </a:pPr>
            <a:r>
              <a:rPr lang="en-GB" dirty="0"/>
              <a:t>Authentication of a user or </a:t>
            </a:r>
            <a:r>
              <a:rPr lang="en-GB" dirty="0" err="1"/>
              <a:t>AuthN</a:t>
            </a:r>
            <a:endParaRPr lang="en-GB" dirty="0"/>
          </a:p>
          <a:p>
            <a:pPr marL="0" indent="0">
              <a:buFont typeface="Arial" panose="020B0604020202020204" pitchFamily="34" charset="0"/>
              <a:buNone/>
            </a:pPr>
            <a:r>
              <a:rPr lang="en-GB" sz="1200" b="1" i="0" kern="1200" dirty="0" err="1">
                <a:solidFill>
                  <a:schemeClr val="tx1"/>
                </a:solidFill>
                <a:effectLst/>
                <a:latin typeface="+mn-lt"/>
                <a:ea typeface="+mn-ea"/>
                <a:cs typeface="+mn-cs"/>
              </a:rPr>
              <a:t>Authn</a:t>
            </a:r>
            <a:r>
              <a:rPr lang="en-GB" sz="1200" b="0" i="0" kern="1200" dirty="0">
                <a:solidFill>
                  <a:schemeClr val="tx1"/>
                </a:solidFill>
                <a:effectLst/>
                <a:latin typeface="+mn-lt"/>
                <a:ea typeface="+mn-ea"/>
                <a:cs typeface="+mn-cs"/>
              </a:rPr>
              <a:t> primarily deals with user identity: who is this person?</a:t>
            </a:r>
            <a:endParaRPr lang="en-ZA" dirty="0"/>
          </a:p>
        </p:txBody>
      </p:sp>
      <p:sp>
        <p:nvSpPr>
          <p:cNvPr id="4" name="Slide Number Placeholder 3"/>
          <p:cNvSpPr>
            <a:spLocks noGrp="1"/>
          </p:cNvSpPr>
          <p:nvPr>
            <p:ph type="sldNum" sz="quarter" idx="5"/>
          </p:nvPr>
        </p:nvSpPr>
        <p:spPr/>
        <p:txBody>
          <a:bodyPr/>
          <a:lstStyle/>
          <a:p>
            <a:fld id="{B3685D0D-16E8-4D58-A29B-E624B593D695}" type="slidenum">
              <a:rPr lang="en-ZA" smtClean="0"/>
              <a:t>3</a:t>
            </a:fld>
            <a:endParaRPr lang="en-ZA"/>
          </a:p>
        </p:txBody>
      </p:sp>
    </p:spTree>
    <p:extLst>
      <p:ext uri="{BB962C8B-B14F-4D97-AF65-F5344CB8AC3E}">
        <p14:creationId xmlns:p14="http://schemas.microsoft.com/office/powerpoint/2010/main" val="373146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The assumption is that a password is known only to the intended user, so by specifying the right password you demonstrate you are actually who you pretend to be.</a:t>
            </a:r>
          </a:p>
          <a:p>
            <a:pPr marL="171450" indent="-171450">
              <a:buFont typeface="Arial" panose="020B0604020202020204" pitchFamily="34" charset="0"/>
              <a:buChar char="•"/>
            </a:pPr>
            <a:r>
              <a:rPr lang="en-ZA" dirty="0"/>
              <a:t>Passwords are not the only way to do this. Authentication of people can generally be broken down into three groups:</a:t>
            </a:r>
          </a:p>
          <a:p>
            <a:pPr marL="628650" lvl="1" indent="-171450">
              <a:buFont typeface="Arial" panose="020B0604020202020204" pitchFamily="34" charset="0"/>
              <a:buChar char="•"/>
            </a:pPr>
            <a:r>
              <a:rPr lang="en-ZA" dirty="0"/>
              <a:t>Something you know (password)</a:t>
            </a:r>
          </a:p>
          <a:p>
            <a:pPr marL="628650" lvl="1" indent="-171450">
              <a:buFont typeface="Arial" panose="020B0604020202020204" pitchFamily="34" charset="0"/>
              <a:buChar char="•"/>
            </a:pPr>
            <a:r>
              <a:rPr lang="en-ZA" dirty="0"/>
              <a:t>Something you have (token)</a:t>
            </a:r>
          </a:p>
          <a:p>
            <a:pPr marL="628650" lvl="1" indent="-171450">
              <a:buFont typeface="Arial" panose="020B0604020202020204" pitchFamily="34" charset="0"/>
              <a:buChar char="•"/>
            </a:pPr>
            <a:r>
              <a:rPr lang="en-ZA" dirty="0"/>
              <a:t>Something about you (fingerprint)</a:t>
            </a:r>
          </a:p>
        </p:txBody>
      </p:sp>
      <p:sp>
        <p:nvSpPr>
          <p:cNvPr id="4" name="Slide Number Placeholder 3"/>
          <p:cNvSpPr>
            <a:spLocks noGrp="1"/>
          </p:cNvSpPr>
          <p:nvPr>
            <p:ph type="sldNum" sz="quarter" idx="5"/>
          </p:nvPr>
        </p:nvSpPr>
        <p:spPr/>
        <p:txBody>
          <a:bodyPr/>
          <a:lstStyle/>
          <a:p>
            <a:fld id="{9923FC15-D849-4644-AF2D-C11368023C10}" type="slidenum">
              <a:rPr lang="en-ZA" smtClean="0"/>
              <a:t>4</a:t>
            </a:fld>
            <a:endParaRPr lang="en-ZA"/>
          </a:p>
        </p:txBody>
      </p:sp>
    </p:spTree>
    <p:extLst>
      <p:ext uri="{BB962C8B-B14F-4D97-AF65-F5344CB8AC3E}">
        <p14:creationId xmlns:p14="http://schemas.microsoft.com/office/powerpoint/2010/main" val="26691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dirty="0"/>
              <a:t>Authorisation is point-in-time, and can change</a:t>
            </a:r>
          </a:p>
          <a:p>
            <a:pPr marL="171450" indent="-171450">
              <a:buFont typeface="Arial" panose="020B0604020202020204" pitchFamily="34" charset="0"/>
              <a:buChar char="•"/>
            </a:pPr>
            <a:r>
              <a:rPr lang="en-ZA" dirty="0"/>
              <a:t>If you got an SAA boarding pass today, they might be out of business tomorrow</a:t>
            </a:r>
          </a:p>
          <a:p>
            <a:pPr marL="0" indent="0">
              <a:buFont typeface="Arial" panose="020B0604020202020204" pitchFamily="34" charset="0"/>
              <a:buNone/>
            </a:pPr>
            <a:endParaRPr lang="en-ZA" dirty="0"/>
          </a:p>
          <a:p>
            <a:r>
              <a:rPr lang="en-ZA" dirty="0"/>
              <a:t>In the digital world, defining access rules per user is often impractical, Instead we define rules based on role:</a:t>
            </a:r>
          </a:p>
          <a:p>
            <a:pPr marL="171450" indent="-171450">
              <a:buFont typeface="Arial" panose="020B0604020202020204" pitchFamily="34" charset="0"/>
              <a:buChar char="•"/>
            </a:pPr>
            <a:r>
              <a:rPr lang="en-ZA" b="1" dirty="0"/>
              <a:t>Users are pooled </a:t>
            </a:r>
            <a:r>
              <a:rPr lang="en-ZA" dirty="0"/>
              <a:t>into groups based on the way they fit into an organisation (e.g. payroll manager, principle investigator, …)</a:t>
            </a:r>
          </a:p>
          <a:p>
            <a:pPr marL="171450" indent="-171450">
              <a:buFont typeface="Arial" panose="020B0604020202020204" pitchFamily="34" charset="0"/>
              <a:buChar char="•"/>
            </a:pPr>
            <a:r>
              <a:rPr lang="en-ZA" dirty="0"/>
              <a:t>Access </a:t>
            </a:r>
            <a:r>
              <a:rPr lang="en-ZA" b="1" dirty="0"/>
              <a:t>rights</a:t>
            </a:r>
            <a:r>
              <a:rPr lang="en-ZA" dirty="0"/>
              <a:t> are then </a:t>
            </a:r>
            <a:r>
              <a:rPr lang="en-ZA" b="1" dirty="0"/>
              <a:t>associated with</a:t>
            </a:r>
            <a:r>
              <a:rPr lang="en-ZA" dirty="0"/>
              <a:t> those </a:t>
            </a:r>
            <a:r>
              <a:rPr lang="en-ZA" b="1" dirty="0"/>
              <a:t>roles</a:t>
            </a:r>
          </a:p>
          <a:p>
            <a:pPr lvl="1"/>
            <a:endParaRPr lang="en-ZA" dirty="0"/>
          </a:p>
          <a:p>
            <a:r>
              <a:rPr lang="en-ZA" dirty="0"/>
              <a:t>To authorise is to define an access policy and can be based on User Attributes,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User Role, or RBAC for short - Role Based 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GBAC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PBAC (policy),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ABAC (attribute)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ZA" dirty="0" err="1"/>
              <a:t>nd</a:t>
            </a:r>
            <a:r>
              <a:rPr lang="en-ZA" dirty="0"/>
              <a: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rtl="0" eaLnBrk="1" latinLnBrk="0" hangingPunct="1"/>
            <a:r>
              <a:rPr lang="en-GB" sz="1200" b="0" i="0" kern="1200" baseline="0" dirty="0">
                <a:solidFill>
                  <a:schemeClr val="tx1"/>
                </a:solidFill>
                <a:effectLst/>
                <a:latin typeface="+mn-lt"/>
                <a:ea typeface="+mn-ea"/>
                <a:cs typeface="+mn-cs"/>
              </a:rPr>
              <a:t>• on the entitlements users might have been granted,</a:t>
            </a:r>
            <a:endParaRPr lang="en-ZA" dirty="0">
              <a:effectLst/>
            </a:endParaRPr>
          </a:p>
          <a:p>
            <a:pPr rtl="0" eaLnBrk="1" latinLnBrk="0" hangingPunct="1"/>
            <a:r>
              <a:rPr lang="en-GB" sz="1200" b="0" i="0" kern="1200" baseline="0" dirty="0">
                <a:solidFill>
                  <a:schemeClr val="tx1"/>
                </a:solidFill>
                <a:effectLst/>
                <a:latin typeface="+mn-lt"/>
                <a:ea typeface="+mn-ea"/>
                <a:cs typeface="+mn-cs"/>
              </a:rPr>
              <a:t>• on the affiliations of the users,</a:t>
            </a:r>
            <a:endParaRPr lang="en-ZA" dirty="0">
              <a:effectLst/>
            </a:endParaRPr>
          </a:p>
          <a:p>
            <a:pPr rtl="0" eaLnBrk="1" latinLnBrk="0" hangingPunct="1"/>
            <a:r>
              <a:rPr lang="en-GB" sz="1200" b="0" i="0" kern="1200" baseline="0" dirty="0">
                <a:solidFill>
                  <a:schemeClr val="tx1"/>
                </a:solidFill>
                <a:effectLst/>
                <a:latin typeface="+mn-lt"/>
                <a:ea typeface="+mn-ea"/>
                <a:cs typeface="+mn-cs"/>
              </a:rPr>
              <a:t>• on the strength of the authentication method used or the quality of the user information or</a:t>
            </a:r>
            <a:endParaRPr lang="en-ZA" dirty="0">
              <a:effectLst/>
            </a:endParaRPr>
          </a:p>
          <a:p>
            <a:pPr rtl="0" eaLnBrk="1" latinLnBrk="0" hangingPunct="1"/>
            <a:r>
              <a:rPr lang="en-ZA" sz="1200" b="0" i="0" kern="1200" baseline="0" dirty="0">
                <a:solidFill>
                  <a:schemeClr val="tx1"/>
                </a:solidFill>
                <a:effectLst/>
                <a:latin typeface="+mn-lt"/>
                <a:ea typeface="+mn-ea"/>
                <a:cs typeface="+mn-cs"/>
              </a:rPr>
              <a:t>• on combinations of these</a:t>
            </a:r>
          </a:p>
        </p:txBody>
      </p:sp>
      <p:sp>
        <p:nvSpPr>
          <p:cNvPr id="4" name="Slide Number Placeholder 3"/>
          <p:cNvSpPr>
            <a:spLocks noGrp="1"/>
          </p:cNvSpPr>
          <p:nvPr>
            <p:ph type="sldNum" sz="quarter" idx="5"/>
          </p:nvPr>
        </p:nvSpPr>
        <p:spPr/>
        <p:txBody>
          <a:bodyPr/>
          <a:lstStyle/>
          <a:p>
            <a:fld id="{9923FC15-D849-4644-AF2D-C11368023C10}" type="slidenum">
              <a:rPr lang="en-ZA" smtClean="0"/>
              <a:t>5</a:t>
            </a:fld>
            <a:endParaRPr lang="en-ZA"/>
          </a:p>
        </p:txBody>
      </p:sp>
    </p:spTree>
    <p:extLst>
      <p:ext uri="{BB962C8B-B14F-4D97-AF65-F5344CB8AC3E}">
        <p14:creationId xmlns:p14="http://schemas.microsoft.com/office/powerpoint/2010/main" val="283583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Shibboleth  https://www.shibboleth.net/</a:t>
            </a:r>
          </a:p>
          <a:p>
            <a:pPr marL="171450" indent="-171450">
              <a:buFont typeface="Arial" panose="020B0604020202020204" pitchFamily="34" charset="0"/>
              <a:buChar char="•"/>
            </a:pPr>
            <a:r>
              <a:rPr lang="en-ZA" dirty="0" err="1"/>
              <a:t>SimpleSAMLphp</a:t>
            </a:r>
            <a:r>
              <a:rPr lang="en-ZA" dirty="0"/>
              <a:t> - https://simplesamlphp.org/</a:t>
            </a:r>
          </a:p>
          <a:p>
            <a:pPr marL="171450" indent="-171450">
              <a:buFont typeface="Arial" panose="020B0604020202020204" pitchFamily="34" charset="0"/>
              <a:buChar char="•"/>
            </a:pPr>
            <a:r>
              <a:rPr lang="en-ZA" dirty="0" err="1"/>
              <a:t>SaToSa</a:t>
            </a:r>
            <a:r>
              <a:rPr lang="en-ZA" dirty="0"/>
              <a:t> - https://github.com/IdentityPython/SATOSA</a:t>
            </a:r>
          </a:p>
        </p:txBody>
      </p:sp>
      <p:sp>
        <p:nvSpPr>
          <p:cNvPr id="4" name="Slide Number Placeholder 3"/>
          <p:cNvSpPr>
            <a:spLocks noGrp="1"/>
          </p:cNvSpPr>
          <p:nvPr>
            <p:ph type="sldNum" sz="quarter" idx="5"/>
          </p:nvPr>
        </p:nvSpPr>
        <p:spPr/>
        <p:txBody>
          <a:bodyPr/>
          <a:lstStyle/>
          <a:p>
            <a:fld id="{9923FC15-D849-4644-AF2D-C11368023C10}" type="slidenum">
              <a:rPr lang="en-ZA" smtClean="0"/>
              <a:t>6</a:t>
            </a:fld>
            <a:endParaRPr lang="en-ZA"/>
          </a:p>
        </p:txBody>
      </p:sp>
    </p:spTree>
    <p:extLst>
      <p:ext uri="{BB962C8B-B14F-4D97-AF65-F5344CB8AC3E}">
        <p14:creationId xmlns:p14="http://schemas.microsoft.com/office/powerpoint/2010/main" val="2782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Perun - https://perun-aai.org/</a:t>
            </a:r>
          </a:p>
          <a:p>
            <a:pPr marL="171450" indent="-171450">
              <a:buFont typeface="Arial" panose="020B0604020202020204" pitchFamily="34" charset="0"/>
              <a:buChar char="•"/>
            </a:pPr>
            <a:r>
              <a:rPr lang="en-ZA" dirty="0"/>
              <a:t>Comanage - https://www.incommon.org/software/comanage/</a:t>
            </a:r>
          </a:p>
          <a:p>
            <a:pPr marL="171450" indent="-171450">
              <a:buFont typeface="Arial" panose="020B0604020202020204" pitchFamily="34" charset="0"/>
              <a:buChar char="•"/>
            </a:pPr>
            <a:r>
              <a:rPr lang="en-ZA" dirty="0"/>
              <a:t>Grouper - https://www.incommon.org/software/grouper/</a:t>
            </a:r>
          </a:p>
          <a:p>
            <a:pPr marL="171450" indent="-171450">
              <a:buFont typeface="Arial" panose="020B0604020202020204" pitchFamily="34" charset="0"/>
              <a:buChar char="•"/>
            </a:pPr>
            <a:endParaRPr lang="en-ZA" dirty="0"/>
          </a:p>
          <a:p>
            <a:pPr marL="0" indent="0">
              <a:buFont typeface="Arial" panose="020B0604020202020204" pitchFamily="34" charset="0"/>
              <a:buNone/>
            </a:pPr>
            <a:r>
              <a:rPr lang="en-ZA" dirty="0"/>
              <a:t>Perun is an Identity management systems – that can help you manage things like</a:t>
            </a:r>
          </a:p>
          <a:p>
            <a:pPr algn="l">
              <a:buFont typeface="Arial" panose="020B0604020202020204" pitchFamily="34" charset="0"/>
              <a:buChar char="•"/>
            </a:pPr>
            <a:r>
              <a:rPr lang="en-US" b="0" i="0" dirty="0">
                <a:solidFill>
                  <a:srgbClr val="000000"/>
                </a:solidFill>
                <a:effectLst/>
                <a:latin typeface="Arial" panose="020B0604020202020204" pitchFamily="34" charset="0"/>
              </a:rPr>
              <a:t>Virtual organizations</a:t>
            </a:r>
          </a:p>
          <a:p>
            <a:pPr algn="l">
              <a:buFont typeface="Arial" panose="020B0604020202020204" pitchFamily="34" charset="0"/>
              <a:buChar char="•"/>
            </a:pPr>
            <a:r>
              <a:rPr lang="en-US" b="0" i="0" dirty="0">
                <a:solidFill>
                  <a:srgbClr val="000000"/>
                </a:solidFill>
                <a:effectLst/>
                <a:latin typeface="Arial" panose="020B0604020202020204" pitchFamily="34" charset="0"/>
              </a:rPr>
              <a:t>User management</a:t>
            </a:r>
          </a:p>
          <a:p>
            <a:pPr algn="l">
              <a:buFont typeface="Arial" panose="020B0604020202020204" pitchFamily="34" charset="0"/>
              <a:buChar char="•"/>
            </a:pPr>
            <a:r>
              <a:rPr lang="en-US" b="0" i="0" dirty="0">
                <a:solidFill>
                  <a:srgbClr val="000000"/>
                </a:solidFill>
                <a:effectLst/>
                <a:latin typeface="Arial" panose="020B0604020202020204" pitchFamily="34" charset="0"/>
              </a:rPr>
              <a:t>Group management</a:t>
            </a:r>
          </a:p>
          <a:p>
            <a:pPr marL="0" indent="0">
              <a:buFont typeface="Arial" panose="020B0604020202020204" pitchFamily="34" charset="0"/>
              <a:buNone/>
            </a:pPr>
            <a:endParaRPr lang="en-ZA" dirty="0"/>
          </a:p>
          <a:p>
            <a:pPr marL="0" indent="0">
              <a:buFont typeface="Arial" panose="020B0604020202020204" pitchFamily="34" charset="0"/>
              <a:buNone/>
            </a:pPr>
            <a:r>
              <a:rPr lang="en-ZA" dirty="0" err="1"/>
              <a:t>CoManage</a:t>
            </a:r>
            <a:r>
              <a:rPr lang="en-ZA" dirty="0"/>
              <a:t>: also form of Identity Management system </a:t>
            </a:r>
            <a:r>
              <a:rPr lang="en-US" b="0" i="0" dirty="0">
                <a:solidFill>
                  <a:srgbClr val="4A4A4A"/>
                </a:solidFill>
                <a:effectLst/>
                <a:latin typeface="Open Sans"/>
              </a:rPr>
              <a:t>can be used to support research virtual organizations, as a guest user management system, or as a campus registry</a:t>
            </a:r>
            <a:endParaRPr lang="en-ZA" dirty="0"/>
          </a:p>
          <a:p>
            <a:pPr marL="0" indent="0">
              <a:buFont typeface="Arial" panose="020B0604020202020204" pitchFamily="34" charset="0"/>
              <a:buNone/>
            </a:pPr>
            <a:endParaRPr lang="en-ZA" dirty="0"/>
          </a:p>
          <a:p>
            <a:pPr marL="0" indent="0">
              <a:buFont typeface="Arial" panose="020B0604020202020204" pitchFamily="34" charset="0"/>
              <a:buNone/>
            </a:pPr>
            <a:r>
              <a:rPr lang="en-US" b="0" i="0" dirty="0">
                <a:solidFill>
                  <a:srgbClr val="4A4A4A"/>
                </a:solidFill>
                <a:effectLst/>
                <a:latin typeface="Open Sans"/>
              </a:rPr>
              <a:t>Grouper is used to manage attribute/role-based authorization services and group memberships</a:t>
            </a:r>
            <a:endParaRPr lang="en-ZA" dirty="0"/>
          </a:p>
        </p:txBody>
      </p:sp>
      <p:sp>
        <p:nvSpPr>
          <p:cNvPr id="4" name="Slide Number Placeholder 3"/>
          <p:cNvSpPr>
            <a:spLocks noGrp="1"/>
          </p:cNvSpPr>
          <p:nvPr>
            <p:ph type="sldNum" sz="quarter" idx="5"/>
          </p:nvPr>
        </p:nvSpPr>
        <p:spPr/>
        <p:txBody>
          <a:bodyPr/>
          <a:lstStyle/>
          <a:p>
            <a:fld id="{9923FC15-D849-4644-AF2D-C11368023C10}" type="slidenum">
              <a:rPr lang="en-ZA" smtClean="0"/>
              <a:t>7</a:t>
            </a:fld>
            <a:endParaRPr lang="en-ZA"/>
          </a:p>
        </p:txBody>
      </p:sp>
    </p:spTree>
    <p:extLst>
      <p:ext uri="{BB962C8B-B14F-4D97-AF65-F5344CB8AC3E}">
        <p14:creationId xmlns:p14="http://schemas.microsoft.com/office/powerpoint/2010/main" val="313061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will show you an example of this that exists in South Africa - </a:t>
            </a:r>
            <a:r>
              <a:rPr lang="en-GB" dirty="0" err="1"/>
              <a:t>login.nren</a:t>
            </a:r>
            <a:r>
              <a:rPr lang="en-GB" dirty="0"/>
              <a:t> - </a:t>
            </a:r>
            <a:r>
              <a:rPr lang="en-GB" sz="1200" b="0" i="0" kern="1200" dirty="0">
                <a:solidFill>
                  <a:schemeClr val="tx1"/>
                </a:solidFill>
                <a:effectLst/>
                <a:latin typeface="+mn-lt"/>
                <a:ea typeface="+mn-ea"/>
                <a:cs typeface="+mn-cs"/>
              </a:rPr>
              <a:t>This service provider proxy built by the South African NREN facilitates logins to many SA NREN services, and allows authentication via the </a:t>
            </a:r>
            <a:r>
              <a:rPr lang="en-GB" sz="1200" b="0" i="0" u="none" strike="noStrike" kern="1200" dirty="0">
                <a:solidFill>
                  <a:schemeClr val="tx1"/>
                </a:solidFill>
                <a:effectLst/>
                <a:latin typeface="+mn-lt"/>
                <a:ea typeface="+mn-ea"/>
                <a:cs typeface="+mn-cs"/>
                <a:hlinkClick r:id="rId3"/>
              </a:rPr>
              <a:t>South African Identity Federation (SAFIRE)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eduGAIN</a:t>
            </a:r>
            <a:r>
              <a:rPr lang="en-GB" sz="1200" b="0" i="0" kern="1200" dirty="0">
                <a:solidFill>
                  <a:schemeClr val="tx1"/>
                </a:solidFill>
                <a:effectLst/>
                <a:latin typeface="+mn-lt"/>
                <a:ea typeface="+mn-ea"/>
                <a:cs typeface="+mn-cs"/>
              </a:rPr>
              <a:t> as well as a number of social login providers – this Proxy is a lightweight </a:t>
            </a:r>
            <a:r>
              <a:rPr lang="en-GB" sz="1200" b="0" i="0" kern="1200" dirty="0" err="1">
                <a:solidFill>
                  <a:schemeClr val="tx1"/>
                </a:solidFill>
                <a:effectLst/>
                <a:latin typeface="+mn-lt"/>
                <a:ea typeface="+mn-ea"/>
                <a:cs typeface="+mn-cs"/>
              </a:rPr>
              <a:t>embodyment</a:t>
            </a:r>
            <a:r>
              <a:rPr lang="en-GB" sz="1200" b="0" i="0" kern="1200" dirty="0">
                <a:solidFill>
                  <a:schemeClr val="tx1"/>
                </a:solidFill>
                <a:effectLst/>
                <a:latin typeface="+mn-lt"/>
                <a:ea typeface="+mn-ea"/>
                <a:cs typeface="+mn-cs"/>
              </a:rPr>
              <a:t> of the framework outlined in the BPA from what we determined was needed by our community, and based on the framework building blocks…..</a:t>
            </a:r>
          </a:p>
          <a:p>
            <a:endParaRPr lang="en-GB" dirty="0"/>
          </a:p>
          <a:p>
            <a:r>
              <a:rPr lang="en-GB" dirty="0"/>
              <a:t>show each step, and how it relates to the diagram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https://lists.tenet.ac.za – click login – note the proxy from the “</a:t>
            </a:r>
            <a:r>
              <a:rPr lang="en-GB" sz="1200" b="0" i="0" u="none" strike="noStrike" kern="1200" baseline="0" dirty="0">
                <a:solidFill>
                  <a:schemeClr val="tx1"/>
                </a:solidFill>
                <a:latin typeface="+mn-lt"/>
                <a:ea typeface="+mn-ea"/>
                <a:cs typeface="+mn-cs"/>
              </a:rPr>
              <a:t>Access Protocol translation layer</a:t>
            </a:r>
            <a:r>
              <a:rPr lang="en-GB" dirty="0"/>
              <a:t>” – I will touch on this again in a short bit, but Remember I mentioned earlier the proxy takes the responsibility for providing the connection to the identity federations, thus reducing the need for each service having to separately connect to a federation – you can see this with this lists service, in that it is not part of </a:t>
            </a:r>
            <a:r>
              <a:rPr lang="en-GB" dirty="0" err="1"/>
              <a:t>eduGAIN</a:t>
            </a:r>
            <a:r>
              <a:rPr lang="en-GB" dirty="0"/>
              <a:t>, but you can make use of entities from </a:t>
            </a:r>
            <a:r>
              <a:rPr lang="en-GB" dirty="0" err="1"/>
              <a:t>eduGAIN</a:t>
            </a:r>
            <a:r>
              <a:rPr lang="en-GB" dirty="0"/>
              <a:t> to login to this service.</a:t>
            </a:r>
          </a:p>
          <a:p>
            <a:endParaRPr lang="en-GB" dirty="0"/>
          </a:p>
          <a:p>
            <a:r>
              <a:rPr lang="en-GB" dirty="0"/>
              <a:t>But let me show you each layer of the architecture </a:t>
            </a:r>
          </a:p>
          <a:p>
            <a:pPr marL="171450" indent="-171450">
              <a:buFontTx/>
              <a:buChar char="-"/>
            </a:pPr>
            <a:r>
              <a:rPr lang="en-GB" dirty="0"/>
              <a:t>access </a:t>
            </a:r>
            <a:r>
              <a:rPr lang="en-GB" dirty="0" err="1"/>
              <a:t>sanren</a:t>
            </a:r>
            <a:r>
              <a:rPr lang="en-GB" dirty="0"/>
              <a:t> </a:t>
            </a:r>
            <a:r>
              <a:rPr lang="en-GB" dirty="0" err="1"/>
              <a:t>filesender</a:t>
            </a:r>
            <a:r>
              <a:rPr lang="en-GB" dirty="0"/>
              <a:t> – this is an example of what I mentioned in the architecture – the </a:t>
            </a:r>
            <a:r>
              <a:rPr lang="en-GB" sz="1200" b="0" i="0" u="none" strike="noStrike" kern="1200" baseline="0" dirty="0">
                <a:solidFill>
                  <a:schemeClr val="tx1"/>
                </a:solidFill>
                <a:latin typeface="+mn-lt"/>
                <a:ea typeface="+mn-ea"/>
                <a:cs typeface="+mn-cs"/>
              </a:rPr>
              <a:t>End Services Layer.</a:t>
            </a:r>
            <a:endParaRPr lang="en-GB" dirty="0"/>
          </a:p>
          <a:p>
            <a:r>
              <a:rPr lang="en-GB" dirty="0"/>
              <a:t> -  show login via institution – this is in </a:t>
            </a:r>
            <a:r>
              <a:rPr lang="en-GB" sz="1200" b="0" i="0" u="none" strike="noStrike" kern="1200" baseline="0" dirty="0">
                <a:solidFill>
                  <a:schemeClr val="tx1"/>
                </a:solidFill>
                <a:latin typeface="+mn-lt"/>
                <a:ea typeface="+mn-ea"/>
                <a:cs typeface="+mn-cs"/>
              </a:rPr>
              <a:t>Access Protocol translation layer– Note we have hit “the proxy”, and where you can see the discovery service I mentioned – select </a:t>
            </a:r>
            <a:r>
              <a:rPr lang="en-GB" sz="1200" b="0" i="0" u="none" strike="noStrike" kern="1200" baseline="0" dirty="0" err="1">
                <a:solidFill>
                  <a:schemeClr val="tx1"/>
                </a:solidFill>
                <a:latin typeface="+mn-lt"/>
                <a:ea typeface="+mn-ea"/>
                <a:cs typeface="+mn-cs"/>
              </a:rPr>
              <a:t>IdP</a:t>
            </a:r>
            <a:r>
              <a:rPr lang="en-GB" sz="1200" b="0" i="0" u="none" strike="noStrike" kern="1200" baseline="0" dirty="0">
                <a:solidFill>
                  <a:schemeClr val="tx1"/>
                </a:solidFill>
                <a:latin typeface="+mn-lt"/>
                <a:ea typeface="+mn-ea"/>
                <a:cs typeface="+mn-cs"/>
              </a:rPr>
              <a:t> – note this is per the </a:t>
            </a:r>
            <a:r>
              <a:rPr lang="en-GB" dirty="0"/>
              <a:t>User Identity </a:t>
            </a:r>
            <a:r>
              <a:rPr lang="en-GB" sz="1200" b="0" i="0" u="none" strike="noStrike" kern="1200" baseline="0" dirty="0">
                <a:solidFill>
                  <a:schemeClr val="tx1"/>
                </a:solidFill>
                <a:latin typeface="+mn-lt"/>
                <a:ea typeface="+mn-ea"/>
                <a:cs typeface="+mn-cs"/>
              </a:rPr>
              <a:t>layer of the BPA – note we are presented with  “consent”, or rather user inform</a:t>
            </a:r>
            <a:endParaRPr lang="en-GB" dirty="0"/>
          </a:p>
          <a:p>
            <a:r>
              <a:rPr lang="en-GB" dirty="0"/>
              <a:t> -  show login via social logins – do a login with MS account, and show that I am not ‘authorised’, as per the </a:t>
            </a:r>
            <a:r>
              <a:rPr lang="en-GB" dirty="0" err="1"/>
              <a:t>the</a:t>
            </a:r>
            <a:r>
              <a:rPr lang="en-GB" dirty="0"/>
              <a:t> </a:t>
            </a:r>
            <a:r>
              <a:rPr lang="en-GB" sz="1200" b="0" i="0" u="none" strike="noStrike" kern="1200" baseline="0" dirty="0">
                <a:solidFill>
                  <a:schemeClr val="tx1"/>
                </a:solidFill>
                <a:latin typeface="+mn-lt"/>
                <a:ea typeface="+mn-ea"/>
                <a:cs typeface="+mn-cs"/>
              </a:rPr>
              <a:t>Authorisation Layer – the ‘business’ rule built into this proxy is that it is enforcing affiliations – </a:t>
            </a:r>
          </a:p>
          <a:p>
            <a:r>
              <a:rPr lang="en-GB" sz="1200" b="0" i="0" u="none" strike="noStrike" kern="1200" baseline="0" dirty="0">
                <a:solidFill>
                  <a:schemeClr val="tx1"/>
                </a:solidFill>
                <a:latin typeface="+mn-lt"/>
                <a:ea typeface="+mn-ea"/>
                <a:cs typeface="+mn-cs"/>
              </a:rPr>
              <a:t> - show linking of </a:t>
            </a:r>
            <a:r>
              <a:rPr lang="en-GB" sz="1200" b="0" i="0" u="none" strike="noStrike" kern="1200" baseline="0" dirty="0" err="1">
                <a:solidFill>
                  <a:schemeClr val="tx1"/>
                </a:solidFill>
                <a:latin typeface="+mn-lt"/>
                <a:ea typeface="+mn-ea"/>
                <a:cs typeface="+mn-cs"/>
              </a:rPr>
              <a:t>uni</a:t>
            </a:r>
            <a:endParaRPr lang="en-GB" dirty="0"/>
          </a:p>
          <a:p>
            <a:endParaRPr lang="en-GB" dirty="0"/>
          </a:p>
          <a:p>
            <a:r>
              <a:rPr lang="en-GB" dirty="0"/>
              <a:t>The thing to know here is, that it is by no means a free for all, as I do not want to allow donald.trump17@gmail.com to be able to access my research collaboration do I ? - the problem with social accounts, is that they are</a:t>
            </a:r>
          </a:p>
          <a:p>
            <a:r>
              <a:rPr lang="en-GB" dirty="0"/>
              <a:t>self asserted - so I need some way to be able to make sure that social accounts can be linked to someone from an institution - show authorisation block in </a:t>
            </a:r>
            <a:r>
              <a:rPr lang="en-GB" dirty="0" err="1"/>
              <a:t>architecturte</a:t>
            </a:r>
            <a:r>
              <a:rPr lang="en-GB" dirty="0"/>
              <a:t> diagram, and demo linking social account to Uni account</a:t>
            </a:r>
            <a:endParaRPr lang="en-ZA" dirty="0"/>
          </a:p>
          <a:p>
            <a:endParaRPr lang="en-GB" dirty="0"/>
          </a:p>
        </p:txBody>
      </p:sp>
      <p:sp>
        <p:nvSpPr>
          <p:cNvPr id="4" name="Slide Number Placeholder 3"/>
          <p:cNvSpPr>
            <a:spLocks noGrp="1"/>
          </p:cNvSpPr>
          <p:nvPr>
            <p:ph type="sldNum" sz="quarter" idx="5"/>
          </p:nvPr>
        </p:nvSpPr>
        <p:spPr/>
        <p:txBody>
          <a:bodyPr/>
          <a:lstStyle/>
          <a:p>
            <a:fld id="{B3685D0D-16E8-4D58-A29B-E624B593D695}" type="slidenum">
              <a:rPr lang="en-ZA" smtClean="0"/>
              <a:t>8</a:t>
            </a:fld>
            <a:endParaRPr lang="en-ZA"/>
          </a:p>
        </p:txBody>
      </p:sp>
    </p:spTree>
    <p:extLst>
      <p:ext uri="{BB962C8B-B14F-4D97-AF65-F5344CB8AC3E}">
        <p14:creationId xmlns:p14="http://schemas.microsoft.com/office/powerpoint/2010/main" val="8390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User Identity layer - </a:t>
            </a:r>
            <a:r>
              <a:rPr lang="en-GB" sz="1200" b="0" i="0" u="none" strike="noStrike" kern="1200" baseline="0" dirty="0">
                <a:solidFill>
                  <a:schemeClr val="tx1"/>
                </a:solidFill>
                <a:latin typeface="+mn-lt"/>
                <a:ea typeface="+mn-ea"/>
                <a:cs typeface="+mn-cs"/>
              </a:rPr>
              <a:t>provide electronic identities – your Identity Provider, the user logs in and provides attributes from the </a:t>
            </a:r>
            <a:r>
              <a:rPr lang="en-GB" sz="1200" b="0" i="0" u="none" strike="noStrike" kern="1200" baseline="0" dirty="0" err="1">
                <a:solidFill>
                  <a:schemeClr val="tx1"/>
                </a:solidFill>
                <a:latin typeface="+mn-lt"/>
                <a:ea typeface="+mn-ea"/>
                <a:cs typeface="+mn-cs"/>
              </a:rPr>
              <a:t>IdP</a:t>
            </a:r>
            <a:r>
              <a:rPr lang="en-GB"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Access Protocol translation layer – The Proxy, Then the discovery Interface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user proves affiliation with an institution in the authorisation layer, by logging into one of ‘allowed’ institutions, and is informed of attribute transfer</a:t>
            </a:r>
          </a:p>
          <a:p>
            <a:r>
              <a:rPr lang="en-GB" sz="1200" b="0" i="0" u="none" strike="noStrike" kern="1200" baseline="0" dirty="0">
                <a:solidFill>
                  <a:schemeClr val="tx1"/>
                </a:solidFill>
                <a:latin typeface="+mn-lt"/>
                <a:ea typeface="+mn-ea"/>
                <a:cs typeface="+mn-cs"/>
              </a:rPr>
              <a:t> or, if log in occurs via a social login, a link to a Bonafede institution must first be established, and </a:t>
            </a:r>
            <a:r>
              <a:rPr lang="en-US" b="0" i="0" dirty="0">
                <a:solidFill>
                  <a:srgbClr val="1D1C1D"/>
                </a:solidFill>
                <a:effectLst/>
                <a:latin typeface="Slack-Lato"/>
              </a:rPr>
              <a:t>The Community </a:t>
            </a:r>
            <a:r>
              <a:rPr lang="en-US" b="0" i="0" dirty="0" err="1">
                <a:solidFill>
                  <a:srgbClr val="1D1C1D"/>
                </a:solidFill>
                <a:effectLst/>
                <a:latin typeface="Slack-Lato"/>
              </a:rPr>
              <a:t>authorisation</a:t>
            </a:r>
            <a:r>
              <a:rPr lang="en-US" b="0" i="0" dirty="0">
                <a:solidFill>
                  <a:srgbClr val="1D1C1D"/>
                </a:solidFill>
                <a:effectLst/>
                <a:latin typeface="Slack-Lato"/>
              </a:rPr>
              <a:t> policy populates a local attribute authority, and keeps track, and subsequently asserts the “additional” attribute of ‘mail’ for the linked account.</a:t>
            </a:r>
          </a:p>
          <a:p>
            <a:pPr marL="171450" indent="-171450">
              <a:buFont typeface="Arial" panose="020B0604020202020204" pitchFamily="34" charset="0"/>
              <a:buChar char="•"/>
            </a:pPr>
            <a:r>
              <a:rPr lang="en-US" sz="1200" b="0" i="0" u="none" strike="noStrike" kern="1200" baseline="0" dirty="0">
                <a:solidFill>
                  <a:srgbClr val="1D1C1D"/>
                </a:solidFill>
                <a:effectLst/>
                <a:latin typeface="Slack-Lato"/>
                <a:ea typeface="+mn-ea"/>
                <a:cs typeface="+mn-cs"/>
              </a:rPr>
              <a:t>the user is granted access to the service. In the end services layer.</a:t>
            </a:r>
            <a:endParaRPr lang="en-GB" sz="1200" b="0" i="0" u="none" strike="noStrike" kern="1200" baseline="0" dirty="0">
              <a:solidFill>
                <a:schemeClr val="tx1"/>
              </a:solidFill>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B3685D0D-16E8-4D58-A29B-E624B593D695}" type="slidenum">
              <a:rPr lang="en-ZA" smtClean="0"/>
              <a:t>9</a:t>
            </a:fld>
            <a:endParaRPr lang="en-ZA"/>
          </a:p>
        </p:txBody>
      </p:sp>
    </p:spTree>
    <p:extLst>
      <p:ext uri="{BB962C8B-B14F-4D97-AF65-F5344CB8AC3E}">
        <p14:creationId xmlns:p14="http://schemas.microsoft.com/office/powerpoint/2010/main" val="3761025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2020/11/06</a:t>
            </a:fld>
            <a:endParaRPr lang="en-ZA" dirty="0"/>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62" y="6420816"/>
            <a:ext cx="670476" cy="236191"/>
          </a:xfrm>
          <a:prstGeom prst="rect">
            <a:avLst/>
          </a:prstGeom>
        </p:spPr>
      </p:pic>
    </p:spTree>
    <p:extLst>
      <p:ext uri="{BB962C8B-B14F-4D97-AF65-F5344CB8AC3E}">
        <p14:creationId xmlns:p14="http://schemas.microsoft.com/office/powerpoint/2010/main" val="401397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02884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282100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268708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28AA13-A411-4E8B-8A22-0207E65CA4F4}" type="datetimeFigureOut">
              <a:rPr lang="en-ZA" smtClean="0"/>
              <a:t>2020/11/06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275544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28AA13-A411-4E8B-8A22-0207E65CA4F4}" type="datetimeFigureOut">
              <a:rPr lang="en-ZA" smtClean="0"/>
              <a:t>2020/11/06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547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28AA13-A411-4E8B-8A22-0207E65CA4F4}" type="datetimeFigureOut">
              <a:rPr lang="en-ZA" smtClean="0"/>
              <a:t>2020/11/06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11895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28AA13-A411-4E8B-8A22-0207E65CA4F4}" type="datetimeFigureOut">
              <a:rPr lang="en-ZA" smtClean="0"/>
              <a:t>2020/11/06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32102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8AA13-A411-4E8B-8A22-0207E65CA4F4}" type="datetimeFigureOut">
              <a:rPr lang="en-ZA" smtClean="0"/>
              <a:t>2020/11/06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16230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28AA13-A411-4E8B-8A22-0207E65CA4F4}" type="datetimeFigureOut">
              <a:rPr lang="en-ZA" smtClean="0"/>
              <a:t>2020/11/06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42034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28AA13-A411-4E8B-8A22-0207E65CA4F4}" type="datetimeFigureOut">
              <a:rPr lang="en-ZA" smtClean="0"/>
              <a:t>2020/11/06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12369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248315"/>
            <a:ext cx="12192000" cy="609685"/>
          </a:xfrm>
          <a:prstGeom prst="rect">
            <a:avLst/>
          </a:prstGeom>
          <a:solidFill>
            <a:srgbClr val="DA291C"/>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F28AA13-A411-4E8B-8A22-0207E65CA4F4}" type="datetimeFigureOut">
              <a:rPr lang="en-ZA" smtClean="0"/>
              <a:pPr/>
              <a:t>2020/11/06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bg1"/>
                </a:solidFill>
              </a:defRPr>
            </a:lvl1pPr>
          </a:lstStyle>
          <a:p>
            <a:endParaRPr lang="en-ZA" dirty="0"/>
          </a:p>
        </p:txBody>
      </p:sp>
      <p:sp>
        <p:nvSpPr>
          <p:cNvPr id="6" name="Slide Number Placeholder 5"/>
          <p:cNvSpPr>
            <a:spLocks noGrp="1"/>
          </p:cNvSpPr>
          <p:nvPr>
            <p:ph type="sldNum" sz="quarter" idx="4"/>
          </p:nvPr>
        </p:nvSpPr>
        <p:spPr>
          <a:xfrm>
            <a:off x="8610600" y="6356350"/>
            <a:ext cx="1484745" cy="365125"/>
          </a:xfrm>
          <a:prstGeom prst="rect">
            <a:avLst/>
          </a:prstGeom>
        </p:spPr>
        <p:txBody>
          <a:bodyPr vert="horz" lIns="91440" tIns="45720" rIns="91440" bIns="45720" rtlCol="0" anchor="ctr"/>
          <a:lstStyle>
            <a:lvl1pPr algn="r">
              <a:defRPr sz="1200" baseline="0">
                <a:solidFill>
                  <a:schemeClr val="bg1"/>
                </a:solidFill>
              </a:defRPr>
            </a:lvl1pPr>
          </a:lstStyle>
          <a:p>
            <a:fld id="{43E1E46D-17F5-4084-B417-85C398BEBB4F}" type="slidenum">
              <a:rPr lang="en-ZA" smtClean="0"/>
              <a:pPr/>
              <a:t>‹#›</a:t>
            </a:fld>
            <a:endParaRPr lang="en-ZA" dirty="0"/>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10524" y="6248315"/>
            <a:ext cx="1981476" cy="609685"/>
          </a:xfrm>
          <a:prstGeom prst="rect">
            <a:avLst/>
          </a:prstGeom>
        </p:spPr>
      </p:pic>
    </p:spTree>
    <p:extLst>
      <p:ext uri="{BB962C8B-B14F-4D97-AF65-F5344CB8AC3E}">
        <p14:creationId xmlns:p14="http://schemas.microsoft.com/office/powerpoint/2010/main" val="318548038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i="1" kern="1200" baseline="0">
          <a:solidFill>
            <a:srgbClr val="DA291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C902-38E6-4F36-B230-115178091A66}"/>
              </a:ext>
            </a:extLst>
          </p:cNvPr>
          <p:cNvSpPr>
            <a:spLocks noGrp="1"/>
          </p:cNvSpPr>
          <p:nvPr>
            <p:ph type="ctrTitle"/>
          </p:nvPr>
        </p:nvSpPr>
        <p:spPr/>
        <p:txBody>
          <a:bodyPr/>
          <a:lstStyle/>
          <a:p>
            <a:r>
              <a:rPr lang="en-ZA" b="1" dirty="0"/>
              <a:t>The AARC Blueprint Architecture</a:t>
            </a:r>
            <a:endParaRPr lang="en-ZA" dirty="0"/>
          </a:p>
        </p:txBody>
      </p:sp>
      <p:sp>
        <p:nvSpPr>
          <p:cNvPr id="3" name="Subtitle 2">
            <a:extLst>
              <a:ext uri="{FF2B5EF4-FFF2-40B4-BE49-F238E27FC236}">
                <a16:creationId xmlns:a16="http://schemas.microsoft.com/office/drawing/2014/main" id="{AC9FFA5C-07DC-4EC0-81AC-921D3476A14C}"/>
              </a:ext>
            </a:extLst>
          </p:cNvPr>
          <p:cNvSpPr>
            <a:spLocks noGrp="1"/>
          </p:cNvSpPr>
          <p:nvPr>
            <p:ph type="subTitle" idx="1"/>
          </p:nvPr>
        </p:nvSpPr>
        <p:spPr/>
        <p:txBody>
          <a:bodyPr/>
          <a:lstStyle/>
          <a:p>
            <a:endParaRPr lang="en-ZA" dirty="0"/>
          </a:p>
        </p:txBody>
      </p:sp>
    </p:spTree>
    <p:extLst>
      <p:ext uri="{BB962C8B-B14F-4D97-AF65-F5344CB8AC3E}">
        <p14:creationId xmlns:p14="http://schemas.microsoft.com/office/powerpoint/2010/main" val="392739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461B-B3C6-4037-877E-BCC3D15064DA}"/>
              </a:ext>
            </a:extLst>
          </p:cNvPr>
          <p:cNvSpPr>
            <a:spLocks noGrp="1"/>
          </p:cNvSpPr>
          <p:nvPr>
            <p:ph type="title"/>
          </p:nvPr>
        </p:nvSpPr>
        <p:spPr>
          <a:xfrm>
            <a:off x="838200" y="365125"/>
            <a:ext cx="10515600" cy="1325563"/>
          </a:xfrm>
        </p:spPr>
        <p:txBody>
          <a:bodyPr/>
          <a:lstStyle/>
          <a:p>
            <a:r>
              <a:rPr lang="en-ZA" dirty="0"/>
              <a:t>BPA-as-a-Service</a:t>
            </a:r>
          </a:p>
        </p:txBody>
      </p:sp>
      <p:pic>
        <p:nvPicPr>
          <p:cNvPr id="3074" name="Picture 2" descr="Image result for eduteams">
            <a:extLst>
              <a:ext uri="{FF2B5EF4-FFF2-40B4-BE49-F238E27FC236}">
                <a16:creationId xmlns:a16="http://schemas.microsoft.com/office/drawing/2014/main" id="{267695EB-2443-4B5C-816C-8B8A940FB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267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5.googleusercontent.com/59dOpcTWNkhTs-CzvNdTRyWNhB8m1NZrp7GxRJfUVb8Eosj9XbVE3jj5zCtfT36evcBsdTlt=w16383">
            <a:extLst>
              <a:ext uri="{FF2B5EF4-FFF2-40B4-BE49-F238E27FC236}">
                <a16:creationId xmlns:a16="http://schemas.microsoft.com/office/drawing/2014/main" id="{16E959B1-1998-43E2-A8EE-E4AA832C4B4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48603" y="3209433"/>
            <a:ext cx="3851387" cy="9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6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CC61-E36C-43D7-AE17-32E368BC91A6}"/>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F61A9CC9-8CD3-42F3-A70B-858CB71B35AC}"/>
              </a:ext>
            </a:extLst>
          </p:cNvPr>
          <p:cNvSpPr>
            <a:spLocks noGrp="1"/>
          </p:cNvSpPr>
          <p:nvPr>
            <p:ph idx="1"/>
          </p:nvPr>
        </p:nvSpPr>
        <p:spPr/>
        <p:txBody>
          <a:bodyPr/>
          <a:lstStyle/>
          <a:p>
            <a:endParaRPr lang="en-ZA"/>
          </a:p>
        </p:txBody>
      </p:sp>
      <p:pic>
        <p:nvPicPr>
          <p:cNvPr id="1028" name="Picture 4" descr="https://aarc-project.eu/wp-content/uploads/2019/04/Blueprint-development-AARC-BPA-2019-v0.2-abingdon-2000px.jpg">
            <a:extLst>
              <a:ext uri="{FF2B5EF4-FFF2-40B4-BE49-F238E27FC236}">
                <a16:creationId xmlns:a16="http://schemas.microsoft.com/office/drawing/2014/main" id="{D133313F-609C-4C84-B7DA-3BF110E6DF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826" y="0"/>
            <a:ext cx="7962772" cy="621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1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B537-CD6C-4723-8B64-0D60FB88735C}"/>
              </a:ext>
            </a:extLst>
          </p:cNvPr>
          <p:cNvSpPr>
            <a:spLocks noGrp="1"/>
          </p:cNvSpPr>
          <p:nvPr>
            <p:ph type="title"/>
          </p:nvPr>
        </p:nvSpPr>
        <p:spPr/>
        <p:txBody>
          <a:bodyPr/>
          <a:lstStyle/>
          <a:p>
            <a:r>
              <a:rPr lang="en-ZA" dirty="0"/>
              <a:t>Access to Services</a:t>
            </a:r>
          </a:p>
        </p:txBody>
      </p:sp>
      <p:sp>
        <p:nvSpPr>
          <p:cNvPr id="3" name="Content Placeholder 2">
            <a:extLst>
              <a:ext uri="{FF2B5EF4-FFF2-40B4-BE49-F238E27FC236}">
                <a16:creationId xmlns:a16="http://schemas.microsoft.com/office/drawing/2014/main" id="{D6CFCCC9-94BD-475E-818A-374D0F87304E}"/>
              </a:ext>
            </a:extLst>
          </p:cNvPr>
          <p:cNvSpPr>
            <a:spLocks noGrp="1"/>
          </p:cNvSpPr>
          <p:nvPr>
            <p:ph idx="1"/>
          </p:nvPr>
        </p:nvSpPr>
        <p:spPr/>
        <p:txBody>
          <a:bodyPr/>
          <a:lstStyle/>
          <a:p>
            <a:pPr marL="0" indent="0">
              <a:buNone/>
            </a:pPr>
            <a:r>
              <a:rPr lang="en-ZA" dirty="0"/>
              <a:t>When you manage a shared application or service, you must guarantee it is </a:t>
            </a:r>
            <a:r>
              <a:rPr lang="en-ZA" b="1" dirty="0"/>
              <a:t>accessed only by people that have the right</a:t>
            </a:r>
            <a:r>
              <a:rPr lang="en-ZA" dirty="0"/>
              <a:t> to use it.</a:t>
            </a:r>
          </a:p>
          <a:p>
            <a:pPr marL="0" indent="0">
              <a:buNone/>
            </a:pPr>
            <a:r>
              <a:rPr lang="en-ZA" dirty="0"/>
              <a:t>To achieve this goal, two distinct processes must exist:</a:t>
            </a:r>
          </a:p>
          <a:p>
            <a:r>
              <a:rPr lang="en-ZA" b="1" dirty="0" err="1"/>
              <a:t>AuthN</a:t>
            </a:r>
            <a:r>
              <a:rPr lang="en-ZA" dirty="0"/>
              <a:t> or the </a:t>
            </a:r>
            <a:r>
              <a:rPr lang="en-ZA" b="1" dirty="0"/>
              <a:t>Authentication </a:t>
            </a:r>
            <a:r>
              <a:rPr lang="en-ZA" dirty="0"/>
              <a:t>of a user</a:t>
            </a:r>
          </a:p>
          <a:p>
            <a:r>
              <a:rPr lang="en-ZA" b="1" dirty="0" err="1"/>
              <a:t>AuthZ</a:t>
            </a:r>
            <a:r>
              <a:rPr lang="en-ZA" dirty="0"/>
              <a:t>, which are there to enforce </a:t>
            </a:r>
            <a:r>
              <a:rPr lang="en-ZA" b="1" dirty="0"/>
              <a:t>authorisation</a:t>
            </a:r>
            <a:r>
              <a:rPr lang="en-ZA" dirty="0"/>
              <a:t> rules for that user</a:t>
            </a:r>
          </a:p>
        </p:txBody>
      </p:sp>
    </p:spTree>
    <p:extLst>
      <p:ext uri="{BB962C8B-B14F-4D97-AF65-F5344CB8AC3E}">
        <p14:creationId xmlns:p14="http://schemas.microsoft.com/office/powerpoint/2010/main" val="184827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9629-6BE6-46E1-BDF4-45233B3C50B2}"/>
              </a:ext>
            </a:extLst>
          </p:cNvPr>
          <p:cNvSpPr>
            <a:spLocks noGrp="1"/>
          </p:cNvSpPr>
          <p:nvPr>
            <p:ph type="title"/>
          </p:nvPr>
        </p:nvSpPr>
        <p:spPr/>
        <p:txBody>
          <a:bodyPr/>
          <a:lstStyle/>
          <a:p>
            <a:r>
              <a:rPr lang="en-ZA" dirty="0"/>
              <a:t>Authentication (</a:t>
            </a:r>
            <a:r>
              <a:rPr lang="en-ZA" dirty="0" err="1"/>
              <a:t>AuthN</a:t>
            </a:r>
            <a:r>
              <a:rPr lang="en-ZA" dirty="0"/>
              <a:t>)</a:t>
            </a:r>
          </a:p>
        </p:txBody>
      </p:sp>
      <p:sp>
        <p:nvSpPr>
          <p:cNvPr id="3" name="Content Placeholder 2">
            <a:extLst>
              <a:ext uri="{FF2B5EF4-FFF2-40B4-BE49-F238E27FC236}">
                <a16:creationId xmlns:a16="http://schemas.microsoft.com/office/drawing/2014/main" id="{EC320678-F276-4BC3-8724-F9C38F1691F1}"/>
              </a:ext>
            </a:extLst>
          </p:cNvPr>
          <p:cNvSpPr>
            <a:spLocks noGrp="1"/>
          </p:cNvSpPr>
          <p:nvPr>
            <p:ph idx="1"/>
          </p:nvPr>
        </p:nvSpPr>
        <p:spPr/>
        <p:txBody>
          <a:bodyPr/>
          <a:lstStyle/>
          <a:p>
            <a:r>
              <a:rPr lang="en-ZA" dirty="0"/>
              <a:t>Authentication is the act of </a:t>
            </a:r>
            <a:r>
              <a:rPr lang="en-ZA" b="1" dirty="0"/>
              <a:t>confirming the veracity (truth) </a:t>
            </a:r>
            <a:r>
              <a:rPr lang="en-ZA" dirty="0"/>
              <a:t>of an attribute of a single piece of data or entity</a:t>
            </a:r>
          </a:p>
        </p:txBody>
      </p:sp>
      <p:grpSp>
        <p:nvGrpSpPr>
          <p:cNvPr id="6" name="Group 5">
            <a:extLst>
              <a:ext uri="{FF2B5EF4-FFF2-40B4-BE49-F238E27FC236}">
                <a16:creationId xmlns:a16="http://schemas.microsoft.com/office/drawing/2014/main" id="{33E47CD6-9DB2-4E69-9B89-BC54BAC024E0}"/>
              </a:ext>
            </a:extLst>
          </p:cNvPr>
          <p:cNvGrpSpPr/>
          <p:nvPr/>
        </p:nvGrpSpPr>
        <p:grpSpPr>
          <a:xfrm>
            <a:off x="838200" y="2868097"/>
            <a:ext cx="4495800" cy="3019425"/>
            <a:chOff x="838200" y="2868097"/>
            <a:chExt cx="4495800" cy="3019425"/>
          </a:xfrm>
        </p:grpSpPr>
        <p:pic>
          <p:nvPicPr>
            <p:cNvPr id="2054" name="Picture 6" descr="https://sundayexpress.co.ls/wp-content/uploads/2013/10/mandela-notes.jpg">
              <a:extLst>
                <a:ext uri="{FF2B5EF4-FFF2-40B4-BE49-F238E27FC236}">
                  <a16:creationId xmlns:a16="http://schemas.microsoft.com/office/drawing/2014/main" id="{47727557-F4D9-4E41-A90B-B888142ED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68097"/>
              <a:ext cx="4495800" cy="3019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F65DF7-17B9-4BA6-965D-6A68B3C29564}"/>
                </a:ext>
              </a:extLst>
            </p:cNvPr>
            <p:cNvSpPr txBox="1"/>
            <p:nvPr/>
          </p:nvSpPr>
          <p:spPr>
            <a:xfrm>
              <a:off x="4586681" y="5702856"/>
              <a:ext cx="747319" cy="184666"/>
            </a:xfrm>
            <a:prstGeom prst="rect">
              <a:avLst/>
            </a:prstGeom>
            <a:noFill/>
          </p:spPr>
          <p:txBody>
            <a:bodyPr wrap="none" rtlCol="0">
              <a:spAutoFit/>
            </a:bodyPr>
            <a:lstStyle/>
            <a:p>
              <a:pPr algn="ctr"/>
              <a:r>
                <a:rPr lang="en-ZA" sz="600" i="1" dirty="0">
                  <a:solidFill>
                    <a:schemeClr val="bg1"/>
                  </a:solidFill>
                </a:rPr>
                <a:t>Sunday Express</a:t>
              </a:r>
            </a:p>
          </p:txBody>
        </p:sp>
      </p:grpSp>
      <p:grpSp>
        <p:nvGrpSpPr>
          <p:cNvPr id="7" name="Group 6">
            <a:extLst>
              <a:ext uri="{FF2B5EF4-FFF2-40B4-BE49-F238E27FC236}">
                <a16:creationId xmlns:a16="http://schemas.microsoft.com/office/drawing/2014/main" id="{83BC8BA0-99C4-4F71-8425-70205C460049}"/>
              </a:ext>
            </a:extLst>
          </p:cNvPr>
          <p:cNvGrpSpPr/>
          <p:nvPr/>
        </p:nvGrpSpPr>
        <p:grpSpPr>
          <a:xfrm>
            <a:off x="5708725" y="3295339"/>
            <a:ext cx="4288587" cy="2164940"/>
            <a:chOff x="5708725" y="3295339"/>
            <a:chExt cx="4288587" cy="2164940"/>
          </a:xfrm>
        </p:grpSpPr>
        <p:pic>
          <p:nvPicPr>
            <p:cNvPr id="4" name="Picture 3">
              <a:extLst>
                <a:ext uri="{FF2B5EF4-FFF2-40B4-BE49-F238E27FC236}">
                  <a16:creationId xmlns:a16="http://schemas.microsoft.com/office/drawing/2014/main" id="{8C9FB474-30F7-4CC3-B6D9-590D4D67F240}"/>
                </a:ext>
              </a:extLst>
            </p:cNvPr>
            <p:cNvPicPr>
              <a:picLocks noChangeAspect="1"/>
            </p:cNvPicPr>
            <p:nvPr/>
          </p:nvPicPr>
          <p:blipFill>
            <a:blip r:embed="rId4"/>
            <a:stretch>
              <a:fillRect/>
            </a:stretch>
          </p:blipFill>
          <p:spPr>
            <a:xfrm>
              <a:off x="5708725" y="3295339"/>
              <a:ext cx="4288587" cy="2164940"/>
            </a:xfrm>
            <a:prstGeom prst="rect">
              <a:avLst/>
            </a:prstGeom>
          </p:spPr>
        </p:pic>
        <p:sp>
          <p:nvSpPr>
            <p:cNvPr id="9" name="TextBox 8">
              <a:extLst>
                <a:ext uri="{FF2B5EF4-FFF2-40B4-BE49-F238E27FC236}">
                  <a16:creationId xmlns:a16="http://schemas.microsoft.com/office/drawing/2014/main" id="{BD3C88EC-D2E1-4B23-9F12-72D3D28D360D}"/>
                </a:ext>
              </a:extLst>
            </p:cNvPr>
            <p:cNvSpPr txBox="1"/>
            <p:nvPr/>
          </p:nvSpPr>
          <p:spPr>
            <a:xfrm>
              <a:off x="8738817" y="5126792"/>
              <a:ext cx="1154483" cy="184666"/>
            </a:xfrm>
            <a:prstGeom prst="rect">
              <a:avLst/>
            </a:prstGeom>
            <a:noFill/>
          </p:spPr>
          <p:txBody>
            <a:bodyPr wrap="none" rtlCol="0">
              <a:spAutoFit/>
            </a:bodyPr>
            <a:lstStyle/>
            <a:p>
              <a:pPr algn="ctr"/>
              <a:r>
                <a:rPr lang="en-ZA" sz="600" i="1" dirty="0">
                  <a:solidFill>
                    <a:schemeClr val="bg1"/>
                  </a:solidFill>
                </a:rPr>
                <a:t>South African Reserve Bank</a:t>
              </a:r>
            </a:p>
          </p:txBody>
        </p:sp>
      </p:grpSp>
      <p:sp>
        <p:nvSpPr>
          <p:cNvPr id="8" name="Thought Bubble: Cloud 7">
            <a:extLst>
              <a:ext uri="{FF2B5EF4-FFF2-40B4-BE49-F238E27FC236}">
                <a16:creationId xmlns:a16="http://schemas.microsoft.com/office/drawing/2014/main" id="{668FFA85-B25B-4BBC-962C-90BE211A2C3C}"/>
              </a:ext>
            </a:extLst>
          </p:cNvPr>
          <p:cNvSpPr/>
          <p:nvPr/>
        </p:nvSpPr>
        <p:spPr>
          <a:xfrm>
            <a:off x="6705536" y="3084381"/>
            <a:ext cx="5221044" cy="2846171"/>
          </a:xfrm>
          <a:prstGeom prst="cloudCallout">
            <a:avLst>
              <a:gd name="adj1" fmla="val -15064"/>
              <a:gd name="adj2" fmla="val -7734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400" dirty="0"/>
              <a:t>In the digital world, we tend to simplify this confirmation by using a username and password</a:t>
            </a:r>
          </a:p>
        </p:txBody>
      </p:sp>
    </p:spTree>
    <p:extLst>
      <p:ext uri="{BB962C8B-B14F-4D97-AF65-F5344CB8AC3E}">
        <p14:creationId xmlns:p14="http://schemas.microsoft.com/office/powerpoint/2010/main" val="105559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52064C-6E32-40F4-AF7D-9CC8A10AC2AE}"/>
              </a:ext>
            </a:extLst>
          </p:cNvPr>
          <p:cNvGrpSpPr/>
          <p:nvPr/>
        </p:nvGrpSpPr>
        <p:grpSpPr>
          <a:xfrm>
            <a:off x="2871786" y="3638677"/>
            <a:ext cx="6448425" cy="2527816"/>
            <a:chOff x="2871786" y="3638677"/>
            <a:chExt cx="6448425" cy="2527816"/>
          </a:xfrm>
        </p:grpSpPr>
        <p:pic>
          <p:nvPicPr>
            <p:cNvPr id="3074" name="Picture 2" descr="http://www.airticketshistory.com/WEB/BP/bp228.jpg">
              <a:extLst>
                <a:ext uri="{FF2B5EF4-FFF2-40B4-BE49-F238E27FC236}">
                  <a16:creationId xmlns:a16="http://schemas.microsoft.com/office/drawing/2014/main" id="{42CE1844-0AE1-4285-A46D-96A90DB51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86" y="3638677"/>
              <a:ext cx="6448425" cy="2343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3047CD-DEFD-477E-AC2F-E8F9FBE76573}"/>
                </a:ext>
              </a:extLst>
            </p:cNvPr>
            <p:cNvSpPr txBox="1"/>
            <p:nvPr/>
          </p:nvSpPr>
          <p:spPr>
            <a:xfrm>
              <a:off x="5205803" y="5981827"/>
              <a:ext cx="1500692" cy="184666"/>
            </a:xfrm>
            <a:prstGeom prst="rect">
              <a:avLst/>
            </a:prstGeom>
            <a:noFill/>
          </p:spPr>
          <p:txBody>
            <a:bodyPr wrap="square" rtlCol="0">
              <a:spAutoFit/>
            </a:bodyPr>
            <a:lstStyle/>
            <a:p>
              <a:pPr algn="ctr"/>
              <a:r>
                <a:rPr lang="en-ZA" sz="600" dirty="0"/>
                <a:t>http://www.airticketshistory.com/</a:t>
              </a:r>
            </a:p>
          </p:txBody>
        </p:sp>
      </p:grpSp>
      <p:sp>
        <p:nvSpPr>
          <p:cNvPr id="2" name="Title 1">
            <a:extLst>
              <a:ext uri="{FF2B5EF4-FFF2-40B4-BE49-F238E27FC236}">
                <a16:creationId xmlns:a16="http://schemas.microsoft.com/office/drawing/2014/main" id="{506BF247-65E2-47E7-B261-5EFA2FA34CFC}"/>
              </a:ext>
            </a:extLst>
          </p:cNvPr>
          <p:cNvSpPr>
            <a:spLocks noGrp="1"/>
          </p:cNvSpPr>
          <p:nvPr>
            <p:ph type="title"/>
          </p:nvPr>
        </p:nvSpPr>
        <p:spPr/>
        <p:txBody>
          <a:bodyPr/>
          <a:lstStyle/>
          <a:p>
            <a:r>
              <a:rPr lang="en-ZA" dirty="0"/>
              <a:t>Authorisation (</a:t>
            </a:r>
            <a:r>
              <a:rPr lang="en-ZA" dirty="0" err="1"/>
              <a:t>AuthZ</a:t>
            </a:r>
            <a:r>
              <a:rPr lang="en-ZA" dirty="0"/>
              <a:t>)</a:t>
            </a:r>
          </a:p>
        </p:txBody>
      </p:sp>
      <p:sp>
        <p:nvSpPr>
          <p:cNvPr id="3" name="Content Placeholder 2">
            <a:extLst>
              <a:ext uri="{FF2B5EF4-FFF2-40B4-BE49-F238E27FC236}">
                <a16:creationId xmlns:a16="http://schemas.microsoft.com/office/drawing/2014/main" id="{7705B5CC-726C-4333-92C9-3DA98E8BB439}"/>
              </a:ext>
            </a:extLst>
          </p:cNvPr>
          <p:cNvSpPr>
            <a:spLocks noGrp="1"/>
          </p:cNvSpPr>
          <p:nvPr>
            <p:ph idx="1"/>
          </p:nvPr>
        </p:nvSpPr>
        <p:spPr>
          <a:xfrm>
            <a:off x="838200" y="1825625"/>
            <a:ext cx="10515600" cy="4351338"/>
          </a:xfrm>
        </p:spPr>
        <p:txBody>
          <a:bodyPr/>
          <a:lstStyle/>
          <a:p>
            <a:r>
              <a:rPr lang="en-ZA" dirty="0"/>
              <a:t>Authorisation is the function of </a:t>
            </a:r>
            <a:r>
              <a:rPr lang="en-ZA" b="1" dirty="0"/>
              <a:t>specifying access rights</a:t>
            </a:r>
            <a:r>
              <a:rPr lang="en-ZA" dirty="0"/>
              <a:t> to resources in accordance with information security and access control criteria.</a:t>
            </a:r>
          </a:p>
          <a:p>
            <a:pPr lvl="1"/>
            <a:r>
              <a:rPr lang="en-ZA" dirty="0"/>
              <a:t>More formally, to authorise is to define an access policy</a:t>
            </a:r>
          </a:p>
        </p:txBody>
      </p:sp>
      <p:sp>
        <p:nvSpPr>
          <p:cNvPr id="4" name="Rectangle 3">
            <a:extLst>
              <a:ext uri="{FF2B5EF4-FFF2-40B4-BE49-F238E27FC236}">
                <a16:creationId xmlns:a16="http://schemas.microsoft.com/office/drawing/2014/main" id="{BFD7C265-B3E1-41D2-9EF7-9B90B9BA70AA}"/>
              </a:ext>
            </a:extLst>
          </p:cNvPr>
          <p:cNvSpPr/>
          <p:nvPr/>
        </p:nvSpPr>
        <p:spPr>
          <a:xfrm>
            <a:off x="3700631" y="4313816"/>
            <a:ext cx="720762" cy="387276"/>
          </a:xfrm>
          <a:prstGeom prst="rect">
            <a:avLst/>
          </a:prstGeom>
          <a:solidFill>
            <a:schemeClr val="accent1">
              <a:lumMod val="60000"/>
              <a:lumOff val="40000"/>
              <a:alpha val="25098"/>
            </a:schemeClr>
          </a:solid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ZA"/>
          </a:p>
        </p:txBody>
      </p:sp>
      <p:sp>
        <p:nvSpPr>
          <p:cNvPr id="6" name="Rectangle 5">
            <a:extLst>
              <a:ext uri="{FF2B5EF4-FFF2-40B4-BE49-F238E27FC236}">
                <a16:creationId xmlns:a16="http://schemas.microsoft.com/office/drawing/2014/main" id="{AD4344CF-3468-40B0-AECC-52A5086D50F5}"/>
              </a:ext>
            </a:extLst>
          </p:cNvPr>
          <p:cNvSpPr/>
          <p:nvPr/>
        </p:nvSpPr>
        <p:spPr>
          <a:xfrm>
            <a:off x="4726192" y="4315608"/>
            <a:ext cx="1369807" cy="387276"/>
          </a:xfrm>
          <a:prstGeom prst="rect">
            <a:avLst/>
          </a:prstGeom>
          <a:solidFill>
            <a:schemeClr val="accent1">
              <a:lumMod val="60000"/>
              <a:lumOff val="40000"/>
              <a:alpha val="25098"/>
            </a:schemeClr>
          </a:solid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ZA"/>
          </a:p>
        </p:txBody>
      </p:sp>
      <p:sp>
        <p:nvSpPr>
          <p:cNvPr id="7" name="Rectangle 6">
            <a:extLst>
              <a:ext uri="{FF2B5EF4-FFF2-40B4-BE49-F238E27FC236}">
                <a16:creationId xmlns:a16="http://schemas.microsoft.com/office/drawing/2014/main" id="{8690DE93-C8F6-4A87-8D5C-4AC09FD4965B}"/>
              </a:ext>
            </a:extLst>
          </p:cNvPr>
          <p:cNvSpPr/>
          <p:nvPr/>
        </p:nvSpPr>
        <p:spPr>
          <a:xfrm>
            <a:off x="6449210" y="4786339"/>
            <a:ext cx="607808" cy="387276"/>
          </a:xfrm>
          <a:prstGeom prst="rect">
            <a:avLst/>
          </a:prstGeom>
          <a:solidFill>
            <a:schemeClr val="accent1">
              <a:lumMod val="60000"/>
              <a:lumOff val="40000"/>
              <a:alpha val="25098"/>
            </a:schemeClr>
          </a:solid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ZA"/>
          </a:p>
        </p:txBody>
      </p:sp>
    </p:spTree>
    <p:extLst>
      <p:ext uri="{BB962C8B-B14F-4D97-AF65-F5344CB8AC3E}">
        <p14:creationId xmlns:p14="http://schemas.microsoft.com/office/powerpoint/2010/main" val="8852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3A3C-F624-49CE-B8C3-CFD599CA740D}"/>
              </a:ext>
            </a:extLst>
          </p:cNvPr>
          <p:cNvSpPr>
            <a:spLocks noGrp="1"/>
          </p:cNvSpPr>
          <p:nvPr>
            <p:ph type="title"/>
          </p:nvPr>
        </p:nvSpPr>
        <p:spPr>
          <a:xfrm>
            <a:off x="838200" y="365125"/>
            <a:ext cx="10515600" cy="1325563"/>
          </a:xfrm>
        </p:spPr>
        <p:txBody>
          <a:bodyPr/>
          <a:lstStyle/>
          <a:p>
            <a:r>
              <a:rPr lang="en-ZA" dirty="0"/>
              <a:t>Tools to help with </a:t>
            </a:r>
            <a:r>
              <a:rPr lang="en-ZA" dirty="0" err="1"/>
              <a:t>AuthN</a:t>
            </a:r>
            <a:endParaRPr lang="en-ZA" dirty="0"/>
          </a:p>
        </p:txBody>
      </p:sp>
      <p:sp>
        <p:nvSpPr>
          <p:cNvPr id="3" name="Content Placeholder 2">
            <a:extLst>
              <a:ext uri="{FF2B5EF4-FFF2-40B4-BE49-F238E27FC236}">
                <a16:creationId xmlns:a16="http://schemas.microsoft.com/office/drawing/2014/main" id="{8D731B86-C489-42A1-B181-E89FFEB88745}"/>
              </a:ext>
            </a:extLst>
          </p:cNvPr>
          <p:cNvSpPr>
            <a:spLocks noGrp="1"/>
          </p:cNvSpPr>
          <p:nvPr>
            <p:ph idx="1"/>
          </p:nvPr>
        </p:nvSpPr>
        <p:spPr/>
        <p:txBody>
          <a:bodyPr/>
          <a:lstStyle/>
          <a:p>
            <a:endParaRPr lang="en-ZA" dirty="0"/>
          </a:p>
        </p:txBody>
      </p:sp>
      <p:pic>
        <p:nvPicPr>
          <p:cNvPr id="2050" name="Picture 2" descr="Image result for Shibboleth logo">
            <a:extLst>
              <a:ext uri="{FF2B5EF4-FFF2-40B4-BE49-F238E27FC236}">
                <a16:creationId xmlns:a16="http://schemas.microsoft.com/office/drawing/2014/main" id="{FF1855A9-841F-4116-AE3B-B8BEC3769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33051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implesamlphp logo">
            <a:extLst>
              <a:ext uri="{FF2B5EF4-FFF2-40B4-BE49-F238E27FC236}">
                <a16:creationId xmlns:a16="http://schemas.microsoft.com/office/drawing/2014/main" id="{30B306B9-F1CA-4DB7-A64B-08E63C667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03562"/>
            <a:ext cx="2958548" cy="1264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90FEB2-1D36-4039-89A3-6B9C43802D3C}"/>
              </a:ext>
            </a:extLst>
          </p:cNvPr>
          <p:cNvSpPr/>
          <p:nvPr/>
        </p:nvSpPr>
        <p:spPr>
          <a:xfrm>
            <a:off x="838200" y="4666926"/>
            <a:ext cx="2608599" cy="923330"/>
          </a:xfrm>
          <a:prstGeom prst="rect">
            <a:avLst/>
          </a:prstGeom>
          <a:noFill/>
        </p:spPr>
        <p:txBody>
          <a:bodyPr wrap="none" lIns="91440" tIns="45720" rIns="91440" bIns="45720">
            <a:spAutoFit/>
          </a:bodyPr>
          <a:lstStyle/>
          <a:p>
            <a:pPr algn="ctr"/>
            <a:r>
              <a:rPr lang="en-US" sz="5400" b="0" cap="none" spc="0" dirty="0" err="1">
                <a:ln w="0"/>
                <a:gradFill>
                  <a:gsLst>
                    <a:gs pos="21000">
                      <a:srgbClr val="53575C"/>
                    </a:gs>
                    <a:gs pos="88000">
                      <a:srgbClr val="C5C7CA"/>
                    </a:gs>
                  </a:gsLst>
                  <a:lin ang="5400000"/>
                </a:gradFill>
                <a:effectLst/>
              </a:rPr>
              <a:t>SaToSa</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97879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0891-C1FA-43D7-8479-D9F3DFBFAEF7}"/>
              </a:ext>
            </a:extLst>
          </p:cNvPr>
          <p:cNvSpPr>
            <a:spLocks noGrp="1"/>
          </p:cNvSpPr>
          <p:nvPr>
            <p:ph type="title"/>
          </p:nvPr>
        </p:nvSpPr>
        <p:spPr/>
        <p:txBody>
          <a:bodyPr/>
          <a:lstStyle/>
          <a:p>
            <a:r>
              <a:rPr lang="en-ZA" dirty="0"/>
              <a:t>Tools to help with </a:t>
            </a:r>
            <a:r>
              <a:rPr lang="en-ZA" dirty="0" err="1"/>
              <a:t>AuthZ</a:t>
            </a:r>
            <a:endParaRPr lang="en-ZA" dirty="0"/>
          </a:p>
        </p:txBody>
      </p:sp>
      <p:sp>
        <p:nvSpPr>
          <p:cNvPr id="3" name="Content Placeholder 2">
            <a:extLst>
              <a:ext uri="{FF2B5EF4-FFF2-40B4-BE49-F238E27FC236}">
                <a16:creationId xmlns:a16="http://schemas.microsoft.com/office/drawing/2014/main" id="{F7C3EDBC-62E2-4EAB-B62F-FEA7B24358EC}"/>
              </a:ext>
            </a:extLst>
          </p:cNvPr>
          <p:cNvSpPr>
            <a:spLocks noGrp="1"/>
          </p:cNvSpPr>
          <p:nvPr>
            <p:ph idx="1"/>
          </p:nvPr>
        </p:nvSpPr>
        <p:spPr>
          <a:xfrm>
            <a:off x="1295400" y="5076623"/>
            <a:ext cx="5431963" cy="1009888"/>
          </a:xfrm>
        </p:spPr>
        <p:txBody>
          <a:bodyPr/>
          <a:lstStyle/>
          <a:p>
            <a:endParaRPr lang="en-ZA" dirty="0"/>
          </a:p>
          <a:p>
            <a:endParaRPr lang="en-ZA" dirty="0"/>
          </a:p>
        </p:txBody>
      </p:sp>
      <p:pic>
        <p:nvPicPr>
          <p:cNvPr id="1026" name="Picture 2" descr="Image result for perun aai">
            <a:extLst>
              <a:ext uri="{FF2B5EF4-FFF2-40B4-BE49-F238E27FC236}">
                <a16:creationId xmlns:a16="http://schemas.microsoft.com/office/drawing/2014/main" id="{35569B57-2E6F-403F-8DF0-366A3A7D8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49578"/>
            <a:ext cx="348615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anage logo aai">
            <a:extLst>
              <a:ext uri="{FF2B5EF4-FFF2-40B4-BE49-F238E27FC236}">
                <a16:creationId xmlns:a16="http://schemas.microsoft.com/office/drawing/2014/main" id="{E43F92ED-85E1-4192-B619-06DB5CF56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34130"/>
            <a:ext cx="5045765" cy="8998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ouper Logo (B&amp;W)">
            <a:extLst>
              <a:ext uri="{FF2B5EF4-FFF2-40B4-BE49-F238E27FC236}">
                <a16:creationId xmlns:a16="http://schemas.microsoft.com/office/drawing/2014/main" id="{BB83755A-89C8-4D18-A4AF-3CB441A40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507608"/>
            <a:ext cx="238125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4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DE1EF-2936-4382-B079-53F19C133FCC}"/>
              </a:ext>
            </a:extLst>
          </p:cNvPr>
          <p:cNvSpPr>
            <a:spLocks noGrp="1"/>
          </p:cNvSpPr>
          <p:nvPr>
            <p:ph type="ctrTitle"/>
          </p:nvPr>
        </p:nvSpPr>
        <p:spPr/>
        <p:txBody>
          <a:bodyPr/>
          <a:lstStyle/>
          <a:p>
            <a:pPr algn="l"/>
            <a:r>
              <a:rPr lang="en-GB" dirty="0"/>
              <a:t>Demo</a:t>
            </a:r>
            <a:endParaRPr lang="en-ZA" dirty="0"/>
          </a:p>
        </p:txBody>
      </p:sp>
      <p:sp>
        <p:nvSpPr>
          <p:cNvPr id="6" name="Subtitle 5">
            <a:extLst>
              <a:ext uri="{FF2B5EF4-FFF2-40B4-BE49-F238E27FC236}">
                <a16:creationId xmlns:a16="http://schemas.microsoft.com/office/drawing/2014/main" id="{5C11F2F0-7A64-484A-81B2-B388C4DA23BF}"/>
              </a:ext>
            </a:extLst>
          </p:cNvPr>
          <p:cNvSpPr>
            <a:spLocks noGrp="1"/>
          </p:cNvSpPr>
          <p:nvPr>
            <p:ph type="subTitle" idx="1"/>
          </p:nvPr>
        </p:nvSpPr>
        <p:spPr/>
        <p:txBody>
          <a:bodyPr/>
          <a:lstStyle/>
          <a:p>
            <a:endParaRPr lang="en-ZA"/>
          </a:p>
        </p:txBody>
      </p:sp>
    </p:spTree>
    <p:extLst>
      <p:ext uri="{BB962C8B-B14F-4D97-AF65-F5344CB8AC3E}">
        <p14:creationId xmlns:p14="http://schemas.microsoft.com/office/powerpoint/2010/main" val="111549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9C19-B9D0-4854-8F31-5D5662DBE634}"/>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B499C99-23F9-4350-8EF6-3565C6421074}"/>
              </a:ext>
            </a:extLst>
          </p:cNvPr>
          <p:cNvSpPr>
            <a:spLocks noGrp="1"/>
          </p:cNvSpPr>
          <p:nvPr>
            <p:ph idx="1"/>
          </p:nvPr>
        </p:nvSpPr>
        <p:spPr/>
        <p:txBody>
          <a:bodyPr/>
          <a:lstStyle/>
          <a:p>
            <a:endParaRPr lang="en-ZA" dirty="0"/>
          </a:p>
        </p:txBody>
      </p:sp>
      <p:pic>
        <p:nvPicPr>
          <p:cNvPr id="4" name="Picture 4" descr="https://aarc-project.eu/wp-content/uploads/2019/04/Blueprint-development-AARC-BPA-2019-v0.2-abingdon-2000px.jpg">
            <a:extLst>
              <a:ext uri="{FF2B5EF4-FFF2-40B4-BE49-F238E27FC236}">
                <a16:creationId xmlns:a16="http://schemas.microsoft.com/office/drawing/2014/main" id="{28FC89F2-FAEA-4EF3-956D-B125AA34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214" y="0"/>
            <a:ext cx="7995721" cy="623718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EBF2B61E-C642-4665-9C65-0E0E842D731B}"/>
              </a:ext>
            </a:extLst>
          </p:cNvPr>
          <p:cNvCxnSpPr>
            <a:cxnSpLocks/>
          </p:cNvCxnSpPr>
          <p:nvPr/>
        </p:nvCxnSpPr>
        <p:spPr>
          <a:xfrm>
            <a:off x="5311588" y="4311524"/>
            <a:ext cx="0" cy="8460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83CC6F96-8AD7-4FD1-9B4E-F84BD9CA283A}"/>
              </a:ext>
            </a:extLst>
          </p:cNvPr>
          <p:cNvPicPr>
            <a:picLocks noChangeAspect="1"/>
          </p:cNvPicPr>
          <p:nvPr/>
        </p:nvPicPr>
        <p:blipFill>
          <a:blip r:embed="rId4">
            <a:alphaModFix/>
          </a:blip>
          <a:stretch>
            <a:fillRect/>
          </a:stretch>
        </p:blipFill>
        <p:spPr>
          <a:xfrm>
            <a:off x="1758613" y="4163025"/>
            <a:ext cx="1524000" cy="571500"/>
          </a:xfrm>
          <a:prstGeom prst="rect">
            <a:avLst/>
          </a:prstGeom>
        </p:spPr>
      </p:pic>
      <p:cxnSp>
        <p:nvCxnSpPr>
          <p:cNvPr id="41" name="Straight Arrow Connector 40">
            <a:extLst>
              <a:ext uri="{FF2B5EF4-FFF2-40B4-BE49-F238E27FC236}">
                <a16:creationId xmlns:a16="http://schemas.microsoft.com/office/drawing/2014/main" id="{27865823-0B66-4294-9265-2E25A61CC8D4}"/>
              </a:ext>
            </a:extLst>
          </p:cNvPr>
          <p:cNvCxnSpPr>
            <a:cxnSpLocks/>
          </p:cNvCxnSpPr>
          <p:nvPr/>
        </p:nvCxnSpPr>
        <p:spPr>
          <a:xfrm flipV="1">
            <a:off x="2520613" y="3809739"/>
            <a:ext cx="1003913" cy="3532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1CD568E4-9E36-419E-A9C9-A7572D00E814}"/>
              </a:ext>
            </a:extLst>
          </p:cNvPr>
          <p:cNvPicPr>
            <a:picLocks noChangeAspect="1"/>
          </p:cNvPicPr>
          <p:nvPr/>
        </p:nvPicPr>
        <p:blipFill>
          <a:blip r:embed="rId5"/>
          <a:stretch>
            <a:fillRect/>
          </a:stretch>
        </p:blipFill>
        <p:spPr>
          <a:xfrm>
            <a:off x="3810518" y="899745"/>
            <a:ext cx="1857375" cy="1162050"/>
          </a:xfrm>
          <a:prstGeom prst="roundRect">
            <a:avLst>
              <a:gd name="adj" fmla="val 14332"/>
            </a:avLst>
          </a:prstGeom>
          <a:solidFill>
            <a:srgbClr val="FFFFFF">
              <a:shade val="85000"/>
            </a:srgbClr>
          </a:solidFill>
          <a:ln>
            <a:noFill/>
          </a:ln>
          <a:effectLst>
            <a:reflection blurRad="12700" stA="38000" endPos="28000" dist="5000" dir="5400000" sy="-100000" algn="bl" rotWithShape="0"/>
          </a:effectLst>
        </p:spPr>
      </p:pic>
      <p:pic>
        <p:nvPicPr>
          <p:cNvPr id="47" name="Picture 46">
            <a:extLst>
              <a:ext uri="{FF2B5EF4-FFF2-40B4-BE49-F238E27FC236}">
                <a16:creationId xmlns:a16="http://schemas.microsoft.com/office/drawing/2014/main" id="{5E07D224-87A8-423A-8290-E303CA0E98D0}"/>
              </a:ext>
            </a:extLst>
          </p:cNvPr>
          <p:cNvPicPr>
            <a:picLocks noChangeAspect="1"/>
          </p:cNvPicPr>
          <p:nvPr/>
        </p:nvPicPr>
        <p:blipFill>
          <a:blip r:embed="rId6"/>
          <a:stretch>
            <a:fillRect/>
          </a:stretch>
        </p:blipFill>
        <p:spPr>
          <a:xfrm>
            <a:off x="3512034" y="2786865"/>
            <a:ext cx="2726364" cy="1236515"/>
          </a:xfrm>
          <a:prstGeom prst="rect">
            <a:avLst/>
          </a:prstGeom>
        </p:spPr>
      </p:pic>
      <p:pic>
        <p:nvPicPr>
          <p:cNvPr id="57" name="Picture 56">
            <a:extLst>
              <a:ext uri="{FF2B5EF4-FFF2-40B4-BE49-F238E27FC236}">
                <a16:creationId xmlns:a16="http://schemas.microsoft.com/office/drawing/2014/main" id="{F5B1402D-4B85-4DE0-9D8D-22E310B25053}"/>
              </a:ext>
            </a:extLst>
          </p:cNvPr>
          <p:cNvPicPr>
            <a:picLocks noChangeAspect="1"/>
          </p:cNvPicPr>
          <p:nvPr/>
        </p:nvPicPr>
        <p:blipFill>
          <a:blip r:embed="rId7"/>
          <a:stretch>
            <a:fillRect/>
          </a:stretch>
        </p:blipFill>
        <p:spPr>
          <a:xfrm rot="19749083">
            <a:off x="5510816" y="3112625"/>
            <a:ext cx="1656910" cy="1554973"/>
          </a:xfrm>
          <a:prstGeom prst="rect">
            <a:avLst/>
          </a:prstGeom>
        </p:spPr>
      </p:pic>
      <p:cxnSp>
        <p:nvCxnSpPr>
          <p:cNvPr id="60" name="Straight Arrow Connector 59">
            <a:extLst>
              <a:ext uri="{FF2B5EF4-FFF2-40B4-BE49-F238E27FC236}">
                <a16:creationId xmlns:a16="http://schemas.microsoft.com/office/drawing/2014/main" id="{2AE53F51-192B-4285-BD8E-BB5B48C1DDAF}"/>
              </a:ext>
            </a:extLst>
          </p:cNvPr>
          <p:cNvCxnSpPr>
            <a:cxnSpLocks/>
          </p:cNvCxnSpPr>
          <p:nvPr/>
        </p:nvCxnSpPr>
        <p:spPr>
          <a:xfrm flipH="1">
            <a:off x="7178705" y="3598710"/>
            <a:ext cx="110362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CF36FBE-DB9D-4C31-ACCF-3AEED259AE6C}"/>
              </a:ext>
            </a:extLst>
          </p:cNvPr>
          <p:cNvSpPr txBox="1"/>
          <p:nvPr/>
        </p:nvSpPr>
        <p:spPr>
          <a:xfrm>
            <a:off x="7302530" y="3220456"/>
            <a:ext cx="1680881" cy="369332"/>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Affiliated</a:t>
            </a:r>
            <a:endParaRPr lang="en-ZA" dirty="0"/>
          </a:p>
        </p:txBody>
      </p:sp>
      <p:sp>
        <p:nvSpPr>
          <p:cNvPr id="64" name="TextBox 63">
            <a:extLst>
              <a:ext uri="{FF2B5EF4-FFF2-40B4-BE49-F238E27FC236}">
                <a16:creationId xmlns:a16="http://schemas.microsoft.com/office/drawing/2014/main" id="{95F4BC00-3CEA-489E-9C85-7D71B76236A3}"/>
              </a:ext>
            </a:extLst>
          </p:cNvPr>
          <p:cNvSpPr txBox="1"/>
          <p:nvPr/>
        </p:nvSpPr>
        <p:spPr>
          <a:xfrm>
            <a:off x="5797580" y="3782853"/>
            <a:ext cx="1381125" cy="369332"/>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Discovery</a:t>
            </a:r>
            <a:endParaRPr lang="en-ZA" dirty="0"/>
          </a:p>
        </p:txBody>
      </p:sp>
      <p:cxnSp>
        <p:nvCxnSpPr>
          <p:cNvPr id="63" name="Straight Arrow Connector 62">
            <a:extLst>
              <a:ext uri="{FF2B5EF4-FFF2-40B4-BE49-F238E27FC236}">
                <a16:creationId xmlns:a16="http://schemas.microsoft.com/office/drawing/2014/main" id="{E9AFC782-D3AF-442A-B11E-2C0713B840C7}"/>
              </a:ext>
            </a:extLst>
          </p:cNvPr>
          <p:cNvCxnSpPr>
            <a:cxnSpLocks/>
          </p:cNvCxnSpPr>
          <p:nvPr/>
        </p:nvCxnSpPr>
        <p:spPr>
          <a:xfrm flipV="1">
            <a:off x="2568575" y="4734525"/>
            <a:ext cx="597601" cy="90063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grpSp>
        <p:nvGrpSpPr>
          <p:cNvPr id="78" name="Group 77">
            <a:extLst>
              <a:ext uri="{FF2B5EF4-FFF2-40B4-BE49-F238E27FC236}">
                <a16:creationId xmlns:a16="http://schemas.microsoft.com/office/drawing/2014/main" id="{A23DBD2D-481B-4112-8547-85DB8A41312C}"/>
              </a:ext>
            </a:extLst>
          </p:cNvPr>
          <p:cNvGrpSpPr/>
          <p:nvPr/>
        </p:nvGrpSpPr>
        <p:grpSpPr>
          <a:xfrm>
            <a:off x="3769446" y="3743064"/>
            <a:ext cx="1135099" cy="1127804"/>
            <a:chOff x="9797638" y="3281380"/>
            <a:chExt cx="2183092" cy="1978927"/>
          </a:xfrm>
        </p:grpSpPr>
        <p:pic>
          <p:nvPicPr>
            <p:cNvPr id="74" name="Picture 73">
              <a:extLst>
                <a:ext uri="{FF2B5EF4-FFF2-40B4-BE49-F238E27FC236}">
                  <a16:creationId xmlns:a16="http://schemas.microsoft.com/office/drawing/2014/main" id="{3DB5BDCC-A9EC-4F44-9C29-A9B11555CCE9}"/>
                </a:ext>
              </a:extLst>
            </p:cNvPr>
            <p:cNvPicPr>
              <a:picLocks noChangeAspect="1"/>
            </p:cNvPicPr>
            <p:nvPr/>
          </p:nvPicPr>
          <p:blipFill>
            <a:blip r:embed="rId8"/>
            <a:stretch>
              <a:fillRect/>
            </a:stretch>
          </p:blipFill>
          <p:spPr>
            <a:xfrm>
              <a:off x="10007606" y="3281380"/>
              <a:ext cx="1400175" cy="1704975"/>
            </a:xfrm>
            <a:prstGeom prst="rect">
              <a:avLst/>
            </a:prstGeom>
          </p:spPr>
        </p:pic>
        <p:sp>
          <p:nvSpPr>
            <p:cNvPr id="75" name="TextBox 74">
              <a:extLst>
                <a:ext uri="{FF2B5EF4-FFF2-40B4-BE49-F238E27FC236}">
                  <a16:creationId xmlns:a16="http://schemas.microsoft.com/office/drawing/2014/main" id="{A7D48A54-B1B8-4A4B-94F5-DEB1528EFB2C}"/>
                </a:ext>
              </a:extLst>
            </p:cNvPr>
            <p:cNvSpPr txBox="1"/>
            <p:nvPr/>
          </p:nvSpPr>
          <p:spPr>
            <a:xfrm>
              <a:off x="9797638" y="4774264"/>
              <a:ext cx="2183092" cy="486043"/>
            </a:xfrm>
            <a:prstGeom prst="rect">
              <a:avLst/>
            </a:prstGeom>
            <a:noFill/>
          </p:spPr>
          <p:txBody>
            <a:bodyPr wrap="square">
              <a:spAutoFit/>
            </a:bodyPr>
            <a:lstStyle/>
            <a:p>
              <a:r>
                <a:rPr lang="en-GB" sz="1200" b="1" i="0" u="none" strike="noStrike" baseline="0" dirty="0">
                  <a:solidFill>
                    <a:srgbClr val="000000"/>
                  </a:solidFill>
                  <a:latin typeface="Calibri" panose="020F0502020204030204" pitchFamily="34" charset="0"/>
                </a:rPr>
                <a:t>User Inform</a:t>
              </a:r>
              <a:endParaRPr lang="en-ZA" sz="1400" dirty="0"/>
            </a:p>
          </p:txBody>
        </p:sp>
      </p:grpSp>
      <p:cxnSp>
        <p:nvCxnSpPr>
          <p:cNvPr id="72" name="Straight Arrow Connector 71">
            <a:extLst>
              <a:ext uri="{FF2B5EF4-FFF2-40B4-BE49-F238E27FC236}">
                <a16:creationId xmlns:a16="http://schemas.microsoft.com/office/drawing/2014/main" id="{EDB0B229-CB1A-4839-8007-FECDDA1FB88E}"/>
              </a:ext>
            </a:extLst>
          </p:cNvPr>
          <p:cNvCxnSpPr>
            <a:cxnSpLocks/>
          </p:cNvCxnSpPr>
          <p:nvPr/>
        </p:nvCxnSpPr>
        <p:spPr>
          <a:xfrm flipH="1" flipV="1">
            <a:off x="1797051" y="4719679"/>
            <a:ext cx="250575" cy="915475"/>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pic>
        <p:nvPicPr>
          <p:cNvPr id="87" name="Picture 86">
            <a:extLst>
              <a:ext uri="{FF2B5EF4-FFF2-40B4-BE49-F238E27FC236}">
                <a16:creationId xmlns:a16="http://schemas.microsoft.com/office/drawing/2014/main" id="{CDCB0E22-228F-422B-9E04-DF9F58795589}"/>
              </a:ext>
            </a:extLst>
          </p:cNvPr>
          <p:cNvPicPr>
            <a:picLocks noChangeAspect="1"/>
          </p:cNvPicPr>
          <p:nvPr/>
        </p:nvPicPr>
        <p:blipFill>
          <a:blip r:embed="rId9"/>
          <a:stretch>
            <a:fillRect/>
          </a:stretch>
        </p:blipFill>
        <p:spPr>
          <a:xfrm>
            <a:off x="5993865" y="876098"/>
            <a:ext cx="1868557" cy="1172817"/>
          </a:xfrm>
          <a:prstGeom prst="roundRect">
            <a:avLst>
              <a:gd name="adj" fmla="val 16715"/>
            </a:avLst>
          </a:prstGeom>
          <a:solidFill>
            <a:srgbClr val="FFFFFF">
              <a:shade val="85000"/>
            </a:srgbClr>
          </a:solidFill>
          <a:ln>
            <a:noFill/>
          </a:ln>
          <a:effectLst>
            <a:reflection blurRad="12700" stA="38000" endPos="28000" dist="5000" dir="5400000" sy="-100000" algn="bl" rotWithShape="0"/>
          </a:effectLst>
        </p:spPr>
      </p:pic>
      <p:pic>
        <p:nvPicPr>
          <p:cNvPr id="1030" name="Picture 6" descr="Join the Filesender team @TNC17 | GÉANT CONNECT Online">
            <a:extLst>
              <a:ext uri="{FF2B5EF4-FFF2-40B4-BE49-F238E27FC236}">
                <a16:creationId xmlns:a16="http://schemas.microsoft.com/office/drawing/2014/main" id="{BEB7945E-2DCA-48D2-91B9-073F2180F7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6637" y="5229095"/>
            <a:ext cx="1866900" cy="876300"/>
          </a:xfrm>
          <a:prstGeom prst="roundRect">
            <a:avLst>
              <a:gd name="adj" fmla="val 16420"/>
            </a:avLst>
          </a:prstGeom>
          <a:solidFill>
            <a:srgbClr val="FFFFFF">
              <a:shade val="85000"/>
            </a:srgbClr>
          </a:solidFill>
          <a:ln>
            <a:noFill/>
          </a:ln>
          <a:effectLst>
            <a:reflection blurRad="12700" stA="38000" endPos="28000" dist="5000" dir="5400000" sy="-100000" algn="bl" rotWithShape="0"/>
          </a:effectLst>
        </p:spPr>
      </p:pic>
      <p:cxnSp>
        <p:nvCxnSpPr>
          <p:cNvPr id="93" name="Straight Arrow Connector 92">
            <a:extLst>
              <a:ext uri="{FF2B5EF4-FFF2-40B4-BE49-F238E27FC236}">
                <a16:creationId xmlns:a16="http://schemas.microsoft.com/office/drawing/2014/main" id="{3418AC29-F662-4D33-924C-B567FE331117}"/>
              </a:ext>
            </a:extLst>
          </p:cNvPr>
          <p:cNvCxnSpPr>
            <a:cxnSpLocks/>
          </p:cNvCxnSpPr>
          <p:nvPr/>
        </p:nvCxnSpPr>
        <p:spPr>
          <a:xfrm flipH="1">
            <a:off x="4724400" y="2061795"/>
            <a:ext cx="14806" cy="7047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CDD22A3-3314-43AA-AC9E-F46FFC24B9C7}"/>
              </a:ext>
            </a:extLst>
          </p:cNvPr>
          <p:cNvCxnSpPr>
            <a:cxnSpLocks/>
            <a:stCxn id="87" idx="2"/>
          </p:cNvCxnSpPr>
          <p:nvPr/>
        </p:nvCxnSpPr>
        <p:spPr>
          <a:xfrm flipH="1">
            <a:off x="5993866" y="2048915"/>
            <a:ext cx="934278" cy="717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9252F382-245F-41D3-AFA1-2B61E6A95CA3}"/>
              </a:ext>
            </a:extLst>
          </p:cNvPr>
          <p:cNvPicPr>
            <a:picLocks noChangeAspect="1"/>
          </p:cNvPicPr>
          <p:nvPr/>
        </p:nvPicPr>
        <p:blipFill>
          <a:blip r:embed="rId11"/>
          <a:stretch>
            <a:fillRect/>
          </a:stretch>
        </p:blipFill>
        <p:spPr>
          <a:xfrm>
            <a:off x="8328176" y="3039463"/>
            <a:ext cx="1112722" cy="1112722"/>
          </a:xfrm>
          <a:prstGeom prst="roundRect">
            <a:avLst>
              <a:gd name="adj" fmla="val 17496"/>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27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4" grpId="0"/>
    </p:bldLst>
  </p:timing>
</p:sld>
</file>

<file path=ppt/theme/theme1.xml><?xml version="1.0" encoding="utf-8"?>
<a:theme xmlns:a="http://schemas.openxmlformats.org/drawingml/2006/main" name="Office Theme">
  <a:themeElements>
    <a:clrScheme name="TENET">
      <a:dk1>
        <a:sysClr val="windowText" lastClr="000000"/>
      </a:dk1>
      <a:lt1>
        <a:sysClr val="window" lastClr="FFFFFF"/>
      </a:lt1>
      <a:dk2>
        <a:srgbClr val="44546A"/>
      </a:dk2>
      <a:lt2>
        <a:srgbClr val="E7E6E6"/>
      </a:lt2>
      <a:accent1>
        <a:srgbClr val="DA291C"/>
      </a:accent1>
      <a:accent2>
        <a:srgbClr val="1CDA25"/>
      </a:accent2>
      <a:accent3>
        <a:srgbClr val="361CDA"/>
      </a:accent3>
      <a:accent4>
        <a:srgbClr val="DA581C"/>
      </a:accent4>
      <a:accent5>
        <a:srgbClr val="1CA7DA"/>
      </a:accent5>
      <a:accent6>
        <a:srgbClr val="DA1C62"/>
      </a:accent6>
      <a:hlink>
        <a:srgbClr val="DA251C"/>
      </a:hlink>
      <a:folHlink>
        <a:srgbClr val="4061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NET Powerpoint Theme.potx" id="{BE29606F-6DA8-4E69-8E5B-86C9D842771A}" vid="{4D5C30B9-8E61-4F4A-8256-FC60589DE9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TENET-Powerpoint-Theme</Template>
  <TotalTime>683</TotalTime>
  <Words>2213</Words>
  <Application>Microsoft Office PowerPoint</Application>
  <PresentationFormat>Widescreen</PresentationFormat>
  <Paragraphs>137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vt:lpstr>
      <vt:lpstr>Calibri</vt:lpstr>
      <vt:lpstr>Open Sans</vt:lpstr>
      <vt:lpstr>roboto</vt:lpstr>
      <vt:lpstr>Slack-Lato</vt:lpstr>
      <vt:lpstr>Office Theme</vt:lpstr>
      <vt:lpstr>The AARC Blueprint Architecture</vt:lpstr>
      <vt:lpstr>PowerPoint Presentation</vt:lpstr>
      <vt:lpstr>Access to Services</vt:lpstr>
      <vt:lpstr>Authentication (AuthN)</vt:lpstr>
      <vt:lpstr>Authorisation (AuthZ)</vt:lpstr>
      <vt:lpstr>Tools to help with AuthN</vt:lpstr>
      <vt:lpstr>Tools to help with AuthZ</vt:lpstr>
      <vt:lpstr>Demo</vt:lpstr>
      <vt:lpstr>PowerPoint Presentation</vt:lpstr>
      <vt:lpstr>BPA-as-a-Service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Coetzee</dc:creator>
  <cp:lastModifiedBy>Donald Coetzee</cp:lastModifiedBy>
  <cp:revision>48</cp:revision>
  <dcterms:created xsi:type="dcterms:W3CDTF">2020-11-04T10:08:00Z</dcterms:created>
  <dcterms:modified xsi:type="dcterms:W3CDTF">2020-11-06T15:27:55Z</dcterms:modified>
</cp:coreProperties>
</file>